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76" r:id="rId6"/>
    <p:sldId id="277" r:id="rId7"/>
    <p:sldId id="278" r:id="rId8"/>
    <p:sldId id="279" r:id="rId9"/>
    <p:sldId id="261" r:id="rId10"/>
    <p:sldId id="280" r:id="rId11"/>
    <p:sldId id="281" r:id="rId12"/>
    <p:sldId id="282" r:id="rId13"/>
    <p:sldId id="260" r:id="rId14"/>
    <p:sldId id="262" r:id="rId15"/>
    <p:sldId id="269" r:id="rId16"/>
    <p:sldId id="274" r:id="rId17"/>
    <p:sldId id="263" r:id="rId18"/>
    <p:sldId id="275" r:id="rId19"/>
    <p:sldId id="264" r:id="rId20"/>
    <p:sldId id="265" r:id="rId21"/>
    <p:sldId id="266" r:id="rId22"/>
    <p:sldId id="267" r:id="rId23"/>
    <p:sldId id="268" r:id="rId24"/>
    <p:sldId id="270" r:id="rId25"/>
    <p:sldId id="271" r:id="rId26"/>
    <p:sldId id="272" r:id="rId27"/>
    <p:sldId id="273"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8746" autoAdjust="0"/>
  </p:normalViewPr>
  <p:slideViewPr>
    <p:cSldViewPr>
      <p:cViewPr>
        <p:scale>
          <a:sx n="75" d="100"/>
          <a:sy n="75" d="100"/>
        </p:scale>
        <p:origin x="-1188" y="-8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76017-EF3A-45B2-98A6-F443BA0A920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5F03DA51-9155-4A07-A67E-8F817CDBA7BA}">
      <dgm:prSet phldrT="[Текст]"/>
      <dgm:spPr/>
      <dgm:t>
        <a:bodyPr/>
        <a:lstStyle/>
        <a:p>
          <a:r>
            <a:rPr lang="ru-RU" dirty="0" smtClean="0"/>
            <a:t>1 характер</a:t>
          </a:r>
          <a:endParaRPr lang="ru-RU" dirty="0"/>
        </a:p>
      </dgm:t>
    </dgm:pt>
    <dgm:pt modelId="{9B068754-478C-4667-BFE6-CD0CB022DF67}" type="parTrans" cxnId="{8AA8FDDA-2937-4F7F-91A8-D99401D698BA}">
      <dgm:prSet/>
      <dgm:spPr/>
      <dgm:t>
        <a:bodyPr/>
        <a:lstStyle/>
        <a:p>
          <a:endParaRPr lang="ru-RU"/>
        </a:p>
      </dgm:t>
    </dgm:pt>
    <dgm:pt modelId="{EDE7EDF1-106B-4557-8614-B13DBB72AE3A}" type="sibTrans" cxnId="{8AA8FDDA-2937-4F7F-91A8-D99401D698BA}">
      <dgm:prSet/>
      <dgm:spPr/>
      <dgm:t>
        <a:bodyPr/>
        <a:lstStyle/>
        <a:p>
          <a:endParaRPr lang="ru-RU"/>
        </a:p>
      </dgm:t>
    </dgm:pt>
    <dgm:pt modelId="{CC30144D-446C-4B6A-8DD4-701D3559D829}">
      <dgm:prSet phldrT="[Текст]"/>
      <dgm:spPr/>
      <dgm:t>
        <a:bodyPr/>
        <a:lstStyle/>
        <a:p>
          <a:r>
            <a:rPr lang="ru-RU" dirty="0" smtClean="0"/>
            <a:t>2 энергия</a:t>
          </a:r>
          <a:endParaRPr lang="ru-RU" dirty="0"/>
        </a:p>
      </dgm:t>
    </dgm:pt>
    <dgm:pt modelId="{B4D77EC3-86E0-4C4D-94CB-EF86B2165A8B}" type="parTrans" cxnId="{923C295E-9CD3-4163-A79E-BFAA3D086DD4}">
      <dgm:prSet/>
      <dgm:spPr/>
      <dgm:t>
        <a:bodyPr/>
        <a:lstStyle/>
        <a:p>
          <a:endParaRPr lang="ru-RU"/>
        </a:p>
      </dgm:t>
    </dgm:pt>
    <dgm:pt modelId="{8EEC77E5-D862-49D2-8FB2-05795A4C66C1}" type="sibTrans" cxnId="{923C295E-9CD3-4163-A79E-BFAA3D086DD4}">
      <dgm:prSet/>
      <dgm:spPr/>
      <dgm:t>
        <a:bodyPr/>
        <a:lstStyle/>
        <a:p>
          <a:endParaRPr lang="ru-RU"/>
        </a:p>
      </dgm:t>
    </dgm:pt>
    <dgm:pt modelId="{B40FF34E-E1D8-4E77-A83F-029EF350D7F7}">
      <dgm:prSet phldrT="[Текст]"/>
      <dgm:spPr/>
      <dgm:t>
        <a:bodyPr/>
        <a:lstStyle/>
        <a:p>
          <a:r>
            <a:rPr lang="ru-RU" dirty="0" smtClean="0"/>
            <a:t>3 точность</a:t>
          </a:r>
          <a:endParaRPr lang="ru-RU" dirty="0"/>
        </a:p>
      </dgm:t>
    </dgm:pt>
    <dgm:pt modelId="{176C8604-6B42-4EE8-83A8-97CB07B7081A}" type="parTrans" cxnId="{4655583F-7EC8-46D3-A21F-50317B3D5C7B}">
      <dgm:prSet/>
      <dgm:spPr/>
      <dgm:t>
        <a:bodyPr/>
        <a:lstStyle/>
        <a:p>
          <a:endParaRPr lang="ru-RU"/>
        </a:p>
      </dgm:t>
    </dgm:pt>
    <dgm:pt modelId="{76512B49-4D1D-4141-8933-F4C71730AB07}" type="sibTrans" cxnId="{4655583F-7EC8-46D3-A21F-50317B3D5C7B}">
      <dgm:prSet/>
      <dgm:spPr/>
      <dgm:t>
        <a:bodyPr/>
        <a:lstStyle/>
        <a:p>
          <a:endParaRPr lang="ru-RU"/>
        </a:p>
      </dgm:t>
    </dgm:pt>
    <dgm:pt modelId="{8F140B11-5812-4C2E-BF94-1F4DC519190C}">
      <dgm:prSet phldrT="[Текст]"/>
      <dgm:spPr/>
      <dgm:t>
        <a:bodyPr/>
        <a:lstStyle/>
        <a:p>
          <a:r>
            <a:rPr lang="ru-RU" dirty="0" smtClean="0"/>
            <a:t>6        труд</a:t>
          </a:r>
          <a:endParaRPr lang="ru-RU" dirty="0"/>
        </a:p>
      </dgm:t>
    </dgm:pt>
    <dgm:pt modelId="{87DC9883-F6FF-4D0B-9B8F-901EC342C6A8}" type="parTrans" cxnId="{A60C06AC-363D-4554-8C1B-AB57ED35472B}">
      <dgm:prSet/>
      <dgm:spPr/>
      <dgm:t>
        <a:bodyPr/>
        <a:lstStyle/>
        <a:p>
          <a:endParaRPr lang="ru-RU"/>
        </a:p>
      </dgm:t>
    </dgm:pt>
    <dgm:pt modelId="{E59AF58B-3721-4377-A038-E67B31BC1B53}" type="sibTrans" cxnId="{A60C06AC-363D-4554-8C1B-AB57ED35472B}">
      <dgm:prSet/>
      <dgm:spPr/>
      <dgm:t>
        <a:bodyPr/>
        <a:lstStyle/>
        <a:p>
          <a:endParaRPr lang="ru-RU"/>
        </a:p>
      </dgm:t>
    </dgm:pt>
    <dgm:pt modelId="{272267E1-6A8E-4807-AB0C-F7425B897011}">
      <dgm:prSet phldrT="[Текст]"/>
      <dgm:spPr/>
      <dgm:t>
        <a:bodyPr/>
        <a:lstStyle/>
        <a:p>
          <a:r>
            <a:rPr lang="ru-RU" dirty="0" smtClean="0"/>
            <a:t>5   логика</a:t>
          </a:r>
          <a:endParaRPr lang="ru-RU" dirty="0"/>
        </a:p>
      </dgm:t>
    </dgm:pt>
    <dgm:pt modelId="{1C0D7C74-D4EC-47B5-97E7-17AFB52B39D8}" type="parTrans" cxnId="{4E44B974-625A-4E09-8196-37F6FDA9C0A7}">
      <dgm:prSet/>
      <dgm:spPr/>
      <dgm:t>
        <a:bodyPr/>
        <a:lstStyle/>
        <a:p>
          <a:endParaRPr lang="ru-RU"/>
        </a:p>
      </dgm:t>
    </dgm:pt>
    <dgm:pt modelId="{EF83FA70-E147-4AFA-A047-1BB269FB9090}" type="sibTrans" cxnId="{4E44B974-625A-4E09-8196-37F6FDA9C0A7}">
      <dgm:prSet/>
      <dgm:spPr/>
      <dgm:t>
        <a:bodyPr/>
        <a:lstStyle/>
        <a:p>
          <a:endParaRPr lang="ru-RU"/>
        </a:p>
      </dgm:t>
    </dgm:pt>
    <dgm:pt modelId="{7F5AD76B-C36B-4EDA-883A-2609746ADD17}">
      <dgm:prSet phldrT="[Текст]"/>
      <dgm:spPr/>
      <dgm:t>
        <a:bodyPr/>
        <a:lstStyle/>
        <a:p>
          <a:r>
            <a:rPr lang="ru-RU" dirty="0" smtClean="0"/>
            <a:t>4 здоровье</a:t>
          </a:r>
          <a:endParaRPr lang="ru-RU" dirty="0"/>
        </a:p>
      </dgm:t>
    </dgm:pt>
    <dgm:pt modelId="{5CCC10B7-696D-421E-A3DD-7E3318182CC5}" type="parTrans" cxnId="{985F8DFC-A70F-4D59-8077-70DE2CC3D4B9}">
      <dgm:prSet/>
      <dgm:spPr/>
      <dgm:t>
        <a:bodyPr/>
        <a:lstStyle/>
        <a:p>
          <a:endParaRPr lang="ru-RU"/>
        </a:p>
      </dgm:t>
    </dgm:pt>
    <dgm:pt modelId="{E2066235-7955-4BB9-B0DB-05A7448F2004}" type="sibTrans" cxnId="{985F8DFC-A70F-4D59-8077-70DE2CC3D4B9}">
      <dgm:prSet/>
      <dgm:spPr/>
      <dgm:t>
        <a:bodyPr/>
        <a:lstStyle/>
        <a:p>
          <a:endParaRPr lang="ru-RU"/>
        </a:p>
      </dgm:t>
    </dgm:pt>
    <dgm:pt modelId="{5A7C1F8A-C5B1-4965-B71A-5E8A6AAF5A88}">
      <dgm:prSet phldrT="[Текст]"/>
      <dgm:spPr/>
      <dgm:t>
        <a:bodyPr/>
        <a:lstStyle/>
        <a:p>
          <a:r>
            <a:rPr lang="ru-RU" dirty="0" smtClean="0"/>
            <a:t>7 везение</a:t>
          </a:r>
          <a:endParaRPr lang="ru-RU" dirty="0"/>
        </a:p>
      </dgm:t>
    </dgm:pt>
    <dgm:pt modelId="{AB9A5C4E-9892-4F71-B4A9-A6DD030642B2}" type="parTrans" cxnId="{A27C498C-50F6-4DCA-898F-5E186AEA86E8}">
      <dgm:prSet/>
      <dgm:spPr/>
      <dgm:t>
        <a:bodyPr/>
        <a:lstStyle/>
        <a:p>
          <a:endParaRPr lang="ru-RU"/>
        </a:p>
      </dgm:t>
    </dgm:pt>
    <dgm:pt modelId="{8E80DE33-7573-47D2-80BE-86F326F94D6D}" type="sibTrans" cxnId="{A27C498C-50F6-4DCA-898F-5E186AEA86E8}">
      <dgm:prSet/>
      <dgm:spPr/>
      <dgm:t>
        <a:bodyPr/>
        <a:lstStyle/>
        <a:p>
          <a:endParaRPr lang="ru-RU"/>
        </a:p>
      </dgm:t>
    </dgm:pt>
    <dgm:pt modelId="{3826C522-126B-4E28-8FC5-9F236A947866}">
      <dgm:prSet phldrT="[Текст]"/>
      <dgm:spPr/>
      <dgm:t>
        <a:bodyPr/>
        <a:lstStyle/>
        <a:p>
          <a:r>
            <a:rPr lang="ru-RU" dirty="0" smtClean="0"/>
            <a:t>8       долг</a:t>
          </a:r>
          <a:endParaRPr lang="ru-RU" dirty="0"/>
        </a:p>
      </dgm:t>
    </dgm:pt>
    <dgm:pt modelId="{3FB36E25-7701-4A31-BEFA-FFBBF6BF93E9}" type="parTrans" cxnId="{928A4C72-A066-4554-8E82-F4A7A98CB1CA}">
      <dgm:prSet/>
      <dgm:spPr/>
      <dgm:t>
        <a:bodyPr/>
        <a:lstStyle/>
        <a:p>
          <a:endParaRPr lang="ru-RU"/>
        </a:p>
      </dgm:t>
    </dgm:pt>
    <dgm:pt modelId="{1D7E2A76-1E5A-410A-80E3-220CAFD4F66D}" type="sibTrans" cxnId="{928A4C72-A066-4554-8E82-F4A7A98CB1CA}">
      <dgm:prSet/>
      <dgm:spPr/>
      <dgm:t>
        <a:bodyPr/>
        <a:lstStyle/>
        <a:p>
          <a:endParaRPr lang="ru-RU"/>
        </a:p>
      </dgm:t>
    </dgm:pt>
    <dgm:pt modelId="{389A7BE8-5EEC-4C15-825A-67007594BA37}">
      <dgm:prSet phldrT="[Текст]"/>
      <dgm:spPr/>
      <dgm:t>
        <a:bodyPr/>
        <a:lstStyle/>
        <a:p>
          <a:r>
            <a:rPr lang="ru-RU" dirty="0" smtClean="0"/>
            <a:t>9   \ память</a:t>
          </a:r>
          <a:endParaRPr lang="ru-RU" dirty="0"/>
        </a:p>
      </dgm:t>
    </dgm:pt>
    <dgm:pt modelId="{B13723F9-564E-40CF-B439-A281FB84A5F1}" type="parTrans" cxnId="{DECD5599-3D55-4651-A964-24B6A7469F90}">
      <dgm:prSet/>
      <dgm:spPr/>
      <dgm:t>
        <a:bodyPr/>
        <a:lstStyle/>
        <a:p>
          <a:endParaRPr lang="ru-RU"/>
        </a:p>
      </dgm:t>
    </dgm:pt>
    <dgm:pt modelId="{B55A5B99-2DCB-4FDD-9A1F-B0DA44FB96EF}" type="sibTrans" cxnId="{DECD5599-3D55-4651-A964-24B6A7469F90}">
      <dgm:prSet/>
      <dgm:spPr/>
      <dgm:t>
        <a:bodyPr/>
        <a:lstStyle/>
        <a:p>
          <a:endParaRPr lang="ru-RU"/>
        </a:p>
      </dgm:t>
    </dgm:pt>
    <dgm:pt modelId="{C5427CF6-DE5C-4D66-AB25-17E83179C985}" type="pres">
      <dgm:prSet presAssocID="{EDD76017-EF3A-45B2-98A6-F443BA0A9202}" presName="Name0" presStyleCnt="0">
        <dgm:presLayoutVars>
          <dgm:dir/>
          <dgm:resizeHandles/>
        </dgm:presLayoutVars>
      </dgm:prSet>
      <dgm:spPr/>
      <dgm:t>
        <a:bodyPr/>
        <a:lstStyle/>
        <a:p>
          <a:endParaRPr lang="ru-RU"/>
        </a:p>
      </dgm:t>
    </dgm:pt>
    <dgm:pt modelId="{0CD0CB21-2F18-40F9-A263-3C8CFB42A184}" type="pres">
      <dgm:prSet presAssocID="{5F03DA51-9155-4A07-A67E-8F817CDBA7BA}" presName="compNode" presStyleCnt="0"/>
      <dgm:spPr/>
    </dgm:pt>
    <dgm:pt modelId="{67578750-DFB3-488C-8DD3-E22F573F909E}" type="pres">
      <dgm:prSet presAssocID="{5F03DA51-9155-4A07-A67E-8F817CDBA7BA}" presName="dummyConnPt" presStyleCnt="0"/>
      <dgm:spPr/>
    </dgm:pt>
    <dgm:pt modelId="{D6D1997A-5752-4AE5-84D8-672DA60E6939}" type="pres">
      <dgm:prSet presAssocID="{5F03DA51-9155-4A07-A67E-8F817CDBA7BA}" presName="node" presStyleLbl="node1" presStyleIdx="0" presStyleCnt="9">
        <dgm:presLayoutVars>
          <dgm:bulletEnabled val="1"/>
        </dgm:presLayoutVars>
      </dgm:prSet>
      <dgm:spPr/>
      <dgm:t>
        <a:bodyPr/>
        <a:lstStyle/>
        <a:p>
          <a:endParaRPr lang="ru-RU"/>
        </a:p>
      </dgm:t>
    </dgm:pt>
    <dgm:pt modelId="{C4E43D54-3920-4756-BB4E-1735B98CF168}" type="pres">
      <dgm:prSet presAssocID="{EDE7EDF1-106B-4557-8614-B13DBB72AE3A}" presName="sibTrans" presStyleLbl="bgSibTrans2D1" presStyleIdx="0" presStyleCnt="8"/>
      <dgm:spPr/>
      <dgm:t>
        <a:bodyPr/>
        <a:lstStyle/>
        <a:p>
          <a:endParaRPr lang="ru-RU"/>
        </a:p>
      </dgm:t>
    </dgm:pt>
    <dgm:pt modelId="{7ECD780F-180B-465B-A165-BC7BBADA4DD0}" type="pres">
      <dgm:prSet presAssocID="{CC30144D-446C-4B6A-8DD4-701D3559D829}" presName="compNode" presStyleCnt="0"/>
      <dgm:spPr/>
    </dgm:pt>
    <dgm:pt modelId="{3EE14B21-C4AE-4947-A165-5C96277EEB63}" type="pres">
      <dgm:prSet presAssocID="{CC30144D-446C-4B6A-8DD4-701D3559D829}" presName="dummyConnPt" presStyleCnt="0"/>
      <dgm:spPr/>
    </dgm:pt>
    <dgm:pt modelId="{49A1BFC2-8533-4C25-883F-65A7B048C1E7}" type="pres">
      <dgm:prSet presAssocID="{CC30144D-446C-4B6A-8DD4-701D3559D829}" presName="node" presStyleLbl="node1" presStyleIdx="1" presStyleCnt="9">
        <dgm:presLayoutVars>
          <dgm:bulletEnabled val="1"/>
        </dgm:presLayoutVars>
      </dgm:prSet>
      <dgm:spPr/>
      <dgm:t>
        <a:bodyPr/>
        <a:lstStyle/>
        <a:p>
          <a:endParaRPr lang="ru-RU"/>
        </a:p>
      </dgm:t>
    </dgm:pt>
    <dgm:pt modelId="{9C4677C7-20B4-4A87-9264-BB4D3D3C6EC6}" type="pres">
      <dgm:prSet presAssocID="{8EEC77E5-D862-49D2-8FB2-05795A4C66C1}" presName="sibTrans" presStyleLbl="bgSibTrans2D1" presStyleIdx="1" presStyleCnt="8"/>
      <dgm:spPr/>
      <dgm:t>
        <a:bodyPr/>
        <a:lstStyle/>
        <a:p>
          <a:endParaRPr lang="ru-RU"/>
        </a:p>
      </dgm:t>
    </dgm:pt>
    <dgm:pt modelId="{BCAEF156-DFEB-41C2-B5C6-3D6AAEEBAB9B}" type="pres">
      <dgm:prSet presAssocID="{B40FF34E-E1D8-4E77-A83F-029EF350D7F7}" presName="compNode" presStyleCnt="0"/>
      <dgm:spPr/>
    </dgm:pt>
    <dgm:pt modelId="{1E006294-7EC7-4E96-BC78-147B54259FE4}" type="pres">
      <dgm:prSet presAssocID="{B40FF34E-E1D8-4E77-A83F-029EF350D7F7}" presName="dummyConnPt" presStyleCnt="0"/>
      <dgm:spPr/>
    </dgm:pt>
    <dgm:pt modelId="{223F10D5-5F27-45FD-B90E-92C83F1A72FA}" type="pres">
      <dgm:prSet presAssocID="{B40FF34E-E1D8-4E77-A83F-029EF350D7F7}" presName="node" presStyleLbl="node1" presStyleIdx="2" presStyleCnt="9">
        <dgm:presLayoutVars>
          <dgm:bulletEnabled val="1"/>
        </dgm:presLayoutVars>
      </dgm:prSet>
      <dgm:spPr/>
      <dgm:t>
        <a:bodyPr/>
        <a:lstStyle/>
        <a:p>
          <a:endParaRPr lang="ru-RU"/>
        </a:p>
      </dgm:t>
    </dgm:pt>
    <dgm:pt modelId="{EA141B73-DD29-4374-9835-B9C5E70E091D}" type="pres">
      <dgm:prSet presAssocID="{76512B49-4D1D-4141-8933-F4C71730AB07}" presName="sibTrans" presStyleLbl="bgSibTrans2D1" presStyleIdx="2" presStyleCnt="8"/>
      <dgm:spPr/>
      <dgm:t>
        <a:bodyPr/>
        <a:lstStyle/>
        <a:p>
          <a:endParaRPr lang="ru-RU"/>
        </a:p>
      </dgm:t>
    </dgm:pt>
    <dgm:pt modelId="{F62F8D62-AD97-4930-AFAC-1BCD4D0B00A9}" type="pres">
      <dgm:prSet presAssocID="{8F140B11-5812-4C2E-BF94-1F4DC519190C}" presName="compNode" presStyleCnt="0"/>
      <dgm:spPr/>
    </dgm:pt>
    <dgm:pt modelId="{331B29C9-7BE1-4AEE-B4D9-D08761CF0404}" type="pres">
      <dgm:prSet presAssocID="{8F140B11-5812-4C2E-BF94-1F4DC519190C}" presName="dummyConnPt" presStyleCnt="0"/>
      <dgm:spPr/>
    </dgm:pt>
    <dgm:pt modelId="{4F96BBFF-33B0-4C0B-8E4A-D07A9413B21E}" type="pres">
      <dgm:prSet presAssocID="{8F140B11-5812-4C2E-BF94-1F4DC519190C}" presName="node" presStyleLbl="node1" presStyleIdx="3" presStyleCnt="9">
        <dgm:presLayoutVars>
          <dgm:bulletEnabled val="1"/>
        </dgm:presLayoutVars>
      </dgm:prSet>
      <dgm:spPr/>
      <dgm:t>
        <a:bodyPr/>
        <a:lstStyle/>
        <a:p>
          <a:endParaRPr lang="ru-RU"/>
        </a:p>
      </dgm:t>
    </dgm:pt>
    <dgm:pt modelId="{AA8FF57C-E4F9-4229-88E0-E3F644F40043}" type="pres">
      <dgm:prSet presAssocID="{E59AF58B-3721-4377-A038-E67B31BC1B53}" presName="sibTrans" presStyleLbl="bgSibTrans2D1" presStyleIdx="3" presStyleCnt="8"/>
      <dgm:spPr/>
      <dgm:t>
        <a:bodyPr/>
        <a:lstStyle/>
        <a:p>
          <a:endParaRPr lang="ru-RU"/>
        </a:p>
      </dgm:t>
    </dgm:pt>
    <dgm:pt modelId="{8FA8F87B-DC4E-4399-A5CC-F4901C1E638C}" type="pres">
      <dgm:prSet presAssocID="{272267E1-6A8E-4807-AB0C-F7425B897011}" presName="compNode" presStyleCnt="0"/>
      <dgm:spPr/>
    </dgm:pt>
    <dgm:pt modelId="{B82840E1-05A3-4C07-986E-A99351268CB8}" type="pres">
      <dgm:prSet presAssocID="{272267E1-6A8E-4807-AB0C-F7425B897011}" presName="dummyConnPt" presStyleCnt="0"/>
      <dgm:spPr/>
    </dgm:pt>
    <dgm:pt modelId="{04A106C4-EF4C-45BA-8189-CA3D1271AFE3}" type="pres">
      <dgm:prSet presAssocID="{272267E1-6A8E-4807-AB0C-F7425B897011}" presName="node" presStyleLbl="node1" presStyleIdx="4" presStyleCnt="9">
        <dgm:presLayoutVars>
          <dgm:bulletEnabled val="1"/>
        </dgm:presLayoutVars>
      </dgm:prSet>
      <dgm:spPr/>
      <dgm:t>
        <a:bodyPr/>
        <a:lstStyle/>
        <a:p>
          <a:endParaRPr lang="ru-RU"/>
        </a:p>
      </dgm:t>
    </dgm:pt>
    <dgm:pt modelId="{4EEDE7EF-7F29-4FD6-8896-9AA533538936}" type="pres">
      <dgm:prSet presAssocID="{EF83FA70-E147-4AFA-A047-1BB269FB9090}" presName="sibTrans" presStyleLbl="bgSibTrans2D1" presStyleIdx="4" presStyleCnt="8"/>
      <dgm:spPr/>
      <dgm:t>
        <a:bodyPr/>
        <a:lstStyle/>
        <a:p>
          <a:endParaRPr lang="ru-RU"/>
        </a:p>
      </dgm:t>
    </dgm:pt>
    <dgm:pt modelId="{9A7EBAFB-4498-41B0-8255-9F7C0146A216}" type="pres">
      <dgm:prSet presAssocID="{7F5AD76B-C36B-4EDA-883A-2609746ADD17}" presName="compNode" presStyleCnt="0"/>
      <dgm:spPr/>
    </dgm:pt>
    <dgm:pt modelId="{58A5C801-F1AF-44F0-AE1E-5F010288F416}" type="pres">
      <dgm:prSet presAssocID="{7F5AD76B-C36B-4EDA-883A-2609746ADD17}" presName="dummyConnPt" presStyleCnt="0"/>
      <dgm:spPr/>
    </dgm:pt>
    <dgm:pt modelId="{4CA0A44D-52AD-4185-8D1C-B754A9FA97A9}" type="pres">
      <dgm:prSet presAssocID="{7F5AD76B-C36B-4EDA-883A-2609746ADD17}" presName="node" presStyleLbl="node1" presStyleIdx="5" presStyleCnt="9">
        <dgm:presLayoutVars>
          <dgm:bulletEnabled val="1"/>
        </dgm:presLayoutVars>
      </dgm:prSet>
      <dgm:spPr/>
      <dgm:t>
        <a:bodyPr/>
        <a:lstStyle/>
        <a:p>
          <a:endParaRPr lang="ru-RU"/>
        </a:p>
      </dgm:t>
    </dgm:pt>
    <dgm:pt modelId="{6428C28B-8476-4A67-9CBB-CB43140F0448}" type="pres">
      <dgm:prSet presAssocID="{E2066235-7955-4BB9-B0DB-05A7448F2004}" presName="sibTrans" presStyleLbl="bgSibTrans2D1" presStyleIdx="5" presStyleCnt="8"/>
      <dgm:spPr/>
      <dgm:t>
        <a:bodyPr/>
        <a:lstStyle/>
        <a:p>
          <a:endParaRPr lang="ru-RU"/>
        </a:p>
      </dgm:t>
    </dgm:pt>
    <dgm:pt modelId="{727289FA-4D3D-494A-B6A7-E7C82B1D4DE2}" type="pres">
      <dgm:prSet presAssocID="{5A7C1F8A-C5B1-4965-B71A-5E8A6AAF5A88}" presName="compNode" presStyleCnt="0"/>
      <dgm:spPr/>
    </dgm:pt>
    <dgm:pt modelId="{933F56BC-DFCB-4669-A6C6-ED50D6B8C30A}" type="pres">
      <dgm:prSet presAssocID="{5A7C1F8A-C5B1-4965-B71A-5E8A6AAF5A88}" presName="dummyConnPt" presStyleCnt="0"/>
      <dgm:spPr/>
    </dgm:pt>
    <dgm:pt modelId="{248D9193-ECA6-4884-8EA8-B3B034527EA8}" type="pres">
      <dgm:prSet presAssocID="{5A7C1F8A-C5B1-4965-B71A-5E8A6AAF5A88}" presName="node" presStyleLbl="node1" presStyleIdx="6" presStyleCnt="9">
        <dgm:presLayoutVars>
          <dgm:bulletEnabled val="1"/>
        </dgm:presLayoutVars>
      </dgm:prSet>
      <dgm:spPr/>
      <dgm:t>
        <a:bodyPr/>
        <a:lstStyle/>
        <a:p>
          <a:endParaRPr lang="ru-RU"/>
        </a:p>
      </dgm:t>
    </dgm:pt>
    <dgm:pt modelId="{DA72F0DA-DD1A-418E-A625-52F351AD9F81}" type="pres">
      <dgm:prSet presAssocID="{8E80DE33-7573-47D2-80BE-86F326F94D6D}" presName="sibTrans" presStyleLbl="bgSibTrans2D1" presStyleIdx="6" presStyleCnt="8"/>
      <dgm:spPr/>
      <dgm:t>
        <a:bodyPr/>
        <a:lstStyle/>
        <a:p>
          <a:endParaRPr lang="ru-RU"/>
        </a:p>
      </dgm:t>
    </dgm:pt>
    <dgm:pt modelId="{4A83EFDB-ECA3-4879-8F47-0B12996367DE}" type="pres">
      <dgm:prSet presAssocID="{3826C522-126B-4E28-8FC5-9F236A947866}" presName="compNode" presStyleCnt="0"/>
      <dgm:spPr/>
    </dgm:pt>
    <dgm:pt modelId="{9DB6BDD9-74EC-49B9-BEDD-EE9E5A700238}" type="pres">
      <dgm:prSet presAssocID="{3826C522-126B-4E28-8FC5-9F236A947866}" presName="dummyConnPt" presStyleCnt="0"/>
      <dgm:spPr/>
    </dgm:pt>
    <dgm:pt modelId="{2EA288E3-F268-4BD2-955D-0D7DB1C42EBC}" type="pres">
      <dgm:prSet presAssocID="{3826C522-126B-4E28-8FC5-9F236A947866}" presName="node" presStyleLbl="node1" presStyleIdx="7" presStyleCnt="9">
        <dgm:presLayoutVars>
          <dgm:bulletEnabled val="1"/>
        </dgm:presLayoutVars>
      </dgm:prSet>
      <dgm:spPr/>
      <dgm:t>
        <a:bodyPr/>
        <a:lstStyle/>
        <a:p>
          <a:endParaRPr lang="ru-RU"/>
        </a:p>
      </dgm:t>
    </dgm:pt>
    <dgm:pt modelId="{EBE282EA-52A8-4FC8-98A2-5415A5C8ACB0}" type="pres">
      <dgm:prSet presAssocID="{1D7E2A76-1E5A-410A-80E3-220CAFD4F66D}" presName="sibTrans" presStyleLbl="bgSibTrans2D1" presStyleIdx="7" presStyleCnt="8"/>
      <dgm:spPr/>
      <dgm:t>
        <a:bodyPr/>
        <a:lstStyle/>
        <a:p>
          <a:endParaRPr lang="ru-RU"/>
        </a:p>
      </dgm:t>
    </dgm:pt>
    <dgm:pt modelId="{3AF36DC2-BC92-4A2F-95B9-A981410201CC}" type="pres">
      <dgm:prSet presAssocID="{389A7BE8-5EEC-4C15-825A-67007594BA37}" presName="compNode" presStyleCnt="0"/>
      <dgm:spPr/>
    </dgm:pt>
    <dgm:pt modelId="{4927FB2D-9F9B-4F35-8A68-0348596CC412}" type="pres">
      <dgm:prSet presAssocID="{389A7BE8-5EEC-4C15-825A-67007594BA37}" presName="dummyConnPt" presStyleCnt="0"/>
      <dgm:spPr/>
    </dgm:pt>
    <dgm:pt modelId="{82BE83C5-2C43-4142-BF37-9AF731FAB047}" type="pres">
      <dgm:prSet presAssocID="{389A7BE8-5EEC-4C15-825A-67007594BA37}" presName="node" presStyleLbl="node1" presStyleIdx="8" presStyleCnt="9">
        <dgm:presLayoutVars>
          <dgm:bulletEnabled val="1"/>
        </dgm:presLayoutVars>
      </dgm:prSet>
      <dgm:spPr/>
      <dgm:t>
        <a:bodyPr/>
        <a:lstStyle/>
        <a:p>
          <a:endParaRPr lang="ru-RU"/>
        </a:p>
      </dgm:t>
    </dgm:pt>
  </dgm:ptLst>
  <dgm:cxnLst>
    <dgm:cxn modelId="{E200964F-00FE-4E38-8BCD-B6318CD9DE69}" type="presOf" srcId="{EDE7EDF1-106B-4557-8614-B13DBB72AE3A}" destId="{C4E43D54-3920-4756-BB4E-1735B98CF168}" srcOrd="0" destOrd="0" presId="urn:microsoft.com/office/officeart/2005/8/layout/bProcess4"/>
    <dgm:cxn modelId="{A60C06AC-363D-4554-8C1B-AB57ED35472B}" srcId="{EDD76017-EF3A-45B2-98A6-F443BA0A9202}" destId="{8F140B11-5812-4C2E-BF94-1F4DC519190C}" srcOrd="3" destOrd="0" parTransId="{87DC9883-F6FF-4D0B-9B8F-901EC342C6A8}" sibTransId="{E59AF58B-3721-4377-A038-E67B31BC1B53}"/>
    <dgm:cxn modelId="{A3819BB1-FE9F-4C4D-B2EE-95A8B507A5E0}" type="presOf" srcId="{E59AF58B-3721-4377-A038-E67B31BC1B53}" destId="{AA8FF57C-E4F9-4229-88E0-E3F644F40043}" srcOrd="0" destOrd="0" presId="urn:microsoft.com/office/officeart/2005/8/layout/bProcess4"/>
    <dgm:cxn modelId="{4FF21C2A-DB77-4096-BC90-3E3D3D3A123C}" type="presOf" srcId="{B40FF34E-E1D8-4E77-A83F-029EF350D7F7}" destId="{223F10D5-5F27-45FD-B90E-92C83F1A72FA}" srcOrd="0" destOrd="0" presId="urn:microsoft.com/office/officeart/2005/8/layout/bProcess4"/>
    <dgm:cxn modelId="{81B03777-F850-4C3D-AF10-AE1BFF8E0E85}" type="presOf" srcId="{5A7C1F8A-C5B1-4965-B71A-5E8A6AAF5A88}" destId="{248D9193-ECA6-4884-8EA8-B3B034527EA8}" srcOrd="0" destOrd="0" presId="urn:microsoft.com/office/officeart/2005/8/layout/bProcess4"/>
    <dgm:cxn modelId="{01B5737D-5AA0-4A19-B43E-C4586F565254}" type="presOf" srcId="{EDD76017-EF3A-45B2-98A6-F443BA0A9202}" destId="{C5427CF6-DE5C-4D66-AB25-17E83179C985}" srcOrd="0" destOrd="0" presId="urn:microsoft.com/office/officeart/2005/8/layout/bProcess4"/>
    <dgm:cxn modelId="{8EB11F05-2413-41EA-BB58-B321F46A4E29}" type="presOf" srcId="{272267E1-6A8E-4807-AB0C-F7425B897011}" destId="{04A106C4-EF4C-45BA-8189-CA3D1271AFE3}" srcOrd="0" destOrd="0" presId="urn:microsoft.com/office/officeart/2005/8/layout/bProcess4"/>
    <dgm:cxn modelId="{FC64F816-8F08-4D93-AF4A-FAA430C8DEA7}" type="presOf" srcId="{76512B49-4D1D-4141-8933-F4C71730AB07}" destId="{EA141B73-DD29-4374-9835-B9C5E70E091D}" srcOrd="0" destOrd="0" presId="urn:microsoft.com/office/officeart/2005/8/layout/bProcess4"/>
    <dgm:cxn modelId="{A27C498C-50F6-4DCA-898F-5E186AEA86E8}" srcId="{EDD76017-EF3A-45B2-98A6-F443BA0A9202}" destId="{5A7C1F8A-C5B1-4965-B71A-5E8A6AAF5A88}" srcOrd="6" destOrd="0" parTransId="{AB9A5C4E-9892-4F71-B4A9-A6DD030642B2}" sibTransId="{8E80DE33-7573-47D2-80BE-86F326F94D6D}"/>
    <dgm:cxn modelId="{985F8DFC-A70F-4D59-8077-70DE2CC3D4B9}" srcId="{EDD76017-EF3A-45B2-98A6-F443BA0A9202}" destId="{7F5AD76B-C36B-4EDA-883A-2609746ADD17}" srcOrd="5" destOrd="0" parTransId="{5CCC10B7-696D-421E-A3DD-7E3318182CC5}" sibTransId="{E2066235-7955-4BB9-B0DB-05A7448F2004}"/>
    <dgm:cxn modelId="{7FDAD65A-B729-4C8E-856D-569F3B2C4D29}" type="presOf" srcId="{5F03DA51-9155-4A07-A67E-8F817CDBA7BA}" destId="{D6D1997A-5752-4AE5-84D8-672DA60E6939}" srcOrd="0" destOrd="0" presId="urn:microsoft.com/office/officeart/2005/8/layout/bProcess4"/>
    <dgm:cxn modelId="{923C295E-9CD3-4163-A79E-BFAA3D086DD4}" srcId="{EDD76017-EF3A-45B2-98A6-F443BA0A9202}" destId="{CC30144D-446C-4B6A-8DD4-701D3559D829}" srcOrd="1" destOrd="0" parTransId="{B4D77EC3-86E0-4C4D-94CB-EF86B2165A8B}" sibTransId="{8EEC77E5-D862-49D2-8FB2-05795A4C66C1}"/>
    <dgm:cxn modelId="{79647274-5480-45FB-BE9A-0B5CBF852754}" type="presOf" srcId="{1D7E2A76-1E5A-410A-80E3-220CAFD4F66D}" destId="{EBE282EA-52A8-4FC8-98A2-5415A5C8ACB0}" srcOrd="0" destOrd="0" presId="urn:microsoft.com/office/officeart/2005/8/layout/bProcess4"/>
    <dgm:cxn modelId="{907C54A9-DAA3-4BEB-89E2-456224D6CEA9}" type="presOf" srcId="{E2066235-7955-4BB9-B0DB-05A7448F2004}" destId="{6428C28B-8476-4A67-9CBB-CB43140F0448}" srcOrd="0" destOrd="0" presId="urn:microsoft.com/office/officeart/2005/8/layout/bProcess4"/>
    <dgm:cxn modelId="{928A4C72-A066-4554-8E82-F4A7A98CB1CA}" srcId="{EDD76017-EF3A-45B2-98A6-F443BA0A9202}" destId="{3826C522-126B-4E28-8FC5-9F236A947866}" srcOrd="7" destOrd="0" parTransId="{3FB36E25-7701-4A31-BEFA-FFBBF6BF93E9}" sibTransId="{1D7E2A76-1E5A-410A-80E3-220CAFD4F66D}"/>
    <dgm:cxn modelId="{00B0CC6D-94CF-490D-A223-09C481DC22D6}" type="presOf" srcId="{8E80DE33-7573-47D2-80BE-86F326F94D6D}" destId="{DA72F0DA-DD1A-418E-A625-52F351AD9F81}" srcOrd="0" destOrd="0" presId="urn:microsoft.com/office/officeart/2005/8/layout/bProcess4"/>
    <dgm:cxn modelId="{FD23249A-A5F6-48DC-9550-42F07F422D82}" type="presOf" srcId="{8F140B11-5812-4C2E-BF94-1F4DC519190C}" destId="{4F96BBFF-33B0-4C0B-8E4A-D07A9413B21E}" srcOrd="0" destOrd="0" presId="urn:microsoft.com/office/officeart/2005/8/layout/bProcess4"/>
    <dgm:cxn modelId="{2C630548-2504-46E8-A897-7AFD8E2DC37F}" type="presOf" srcId="{8EEC77E5-D862-49D2-8FB2-05795A4C66C1}" destId="{9C4677C7-20B4-4A87-9264-BB4D3D3C6EC6}" srcOrd="0" destOrd="0" presId="urn:microsoft.com/office/officeart/2005/8/layout/bProcess4"/>
    <dgm:cxn modelId="{DECD5599-3D55-4651-A964-24B6A7469F90}" srcId="{EDD76017-EF3A-45B2-98A6-F443BA0A9202}" destId="{389A7BE8-5EEC-4C15-825A-67007594BA37}" srcOrd="8" destOrd="0" parTransId="{B13723F9-564E-40CF-B439-A281FB84A5F1}" sibTransId="{B55A5B99-2DCB-4FDD-9A1F-B0DA44FB96EF}"/>
    <dgm:cxn modelId="{8AA8FDDA-2937-4F7F-91A8-D99401D698BA}" srcId="{EDD76017-EF3A-45B2-98A6-F443BA0A9202}" destId="{5F03DA51-9155-4A07-A67E-8F817CDBA7BA}" srcOrd="0" destOrd="0" parTransId="{9B068754-478C-4667-BFE6-CD0CB022DF67}" sibTransId="{EDE7EDF1-106B-4557-8614-B13DBB72AE3A}"/>
    <dgm:cxn modelId="{E2570872-9CB0-488B-8A4B-2DF80761841D}" type="presOf" srcId="{EF83FA70-E147-4AFA-A047-1BB269FB9090}" destId="{4EEDE7EF-7F29-4FD6-8896-9AA533538936}" srcOrd="0" destOrd="0" presId="urn:microsoft.com/office/officeart/2005/8/layout/bProcess4"/>
    <dgm:cxn modelId="{4E44B974-625A-4E09-8196-37F6FDA9C0A7}" srcId="{EDD76017-EF3A-45B2-98A6-F443BA0A9202}" destId="{272267E1-6A8E-4807-AB0C-F7425B897011}" srcOrd="4" destOrd="0" parTransId="{1C0D7C74-D4EC-47B5-97E7-17AFB52B39D8}" sibTransId="{EF83FA70-E147-4AFA-A047-1BB269FB9090}"/>
    <dgm:cxn modelId="{7B0364E8-AB6D-4712-9572-7C651AF41683}" type="presOf" srcId="{7F5AD76B-C36B-4EDA-883A-2609746ADD17}" destId="{4CA0A44D-52AD-4185-8D1C-B754A9FA97A9}" srcOrd="0" destOrd="0" presId="urn:microsoft.com/office/officeart/2005/8/layout/bProcess4"/>
    <dgm:cxn modelId="{3E18FF46-F862-47C1-99B5-4531A903AEAB}" type="presOf" srcId="{389A7BE8-5EEC-4C15-825A-67007594BA37}" destId="{82BE83C5-2C43-4142-BF37-9AF731FAB047}" srcOrd="0" destOrd="0" presId="urn:microsoft.com/office/officeart/2005/8/layout/bProcess4"/>
    <dgm:cxn modelId="{A3875A65-C4ED-4167-A782-7D3232EAA523}" type="presOf" srcId="{3826C522-126B-4E28-8FC5-9F236A947866}" destId="{2EA288E3-F268-4BD2-955D-0D7DB1C42EBC}" srcOrd="0" destOrd="0" presId="urn:microsoft.com/office/officeart/2005/8/layout/bProcess4"/>
    <dgm:cxn modelId="{4655583F-7EC8-46D3-A21F-50317B3D5C7B}" srcId="{EDD76017-EF3A-45B2-98A6-F443BA0A9202}" destId="{B40FF34E-E1D8-4E77-A83F-029EF350D7F7}" srcOrd="2" destOrd="0" parTransId="{176C8604-6B42-4EE8-83A8-97CB07B7081A}" sibTransId="{76512B49-4D1D-4141-8933-F4C71730AB07}"/>
    <dgm:cxn modelId="{791635A9-FC14-45E9-BFD2-0D7E23CB5453}" type="presOf" srcId="{CC30144D-446C-4B6A-8DD4-701D3559D829}" destId="{49A1BFC2-8533-4C25-883F-65A7B048C1E7}" srcOrd="0" destOrd="0" presId="urn:microsoft.com/office/officeart/2005/8/layout/bProcess4"/>
    <dgm:cxn modelId="{87414EF8-2491-463E-837D-C114744981BA}" type="presParOf" srcId="{C5427CF6-DE5C-4D66-AB25-17E83179C985}" destId="{0CD0CB21-2F18-40F9-A263-3C8CFB42A184}" srcOrd="0" destOrd="0" presId="urn:microsoft.com/office/officeart/2005/8/layout/bProcess4"/>
    <dgm:cxn modelId="{11C96B49-AFAC-47D6-B0C7-BF4D8BCB61D9}" type="presParOf" srcId="{0CD0CB21-2F18-40F9-A263-3C8CFB42A184}" destId="{67578750-DFB3-488C-8DD3-E22F573F909E}" srcOrd="0" destOrd="0" presId="urn:microsoft.com/office/officeart/2005/8/layout/bProcess4"/>
    <dgm:cxn modelId="{C1265567-21F4-46F8-908A-D4BDB92C5E25}" type="presParOf" srcId="{0CD0CB21-2F18-40F9-A263-3C8CFB42A184}" destId="{D6D1997A-5752-4AE5-84D8-672DA60E6939}" srcOrd="1" destOrd="0" presId="urn:microsoft.com/office/officeart/2005/8/layout/bProcess4"/>
    <dgm:cxn modelId="{CC80AA63-EF00-4DC8-8F37-A4F486A80D39}" type="presParOf" srcId="{C5427CF6-DE5C-4D66-AB25-17E83179C985}" destId="{C4E43D54-3920-4756-BB4E-1735B98CF168}" srcOrd="1" destOrd="0" presId="urn:microsoft.com/office/officeart/2005/8/layout/bProcess4"/>
    <dgm:cxn modelId="{D09233CE-D676-41C5-ACB4-3042A9DEAFAC}" type="presParOf" srcId="{C5427CF6-DE5C-4D66-AB25-17E83179C985}" destId="{7ECD780F-180B-465B-A165-BC7BBADA4DD0}" srcOrd="2" destOrd="0" presId="urn:microsoft.com/office/officeart/2005/8/layout/bProcess4"/>
    <dgm:cxn modelId="{93048CF8-3B71-43C7-AEB8-E4EBB2D97FA2}" type="presParOf" srcId="{7ECD780F-180B-465B-A165-BC7BBADA4DD0}" destId="{3EE14B21-C4AE-4947-A165-5C96277EEB63}" srcOrd="0" destOrd="0" presId="urn:microsoft.com/office/officeart/2005/8/layout/bProcess4"/>
    <dgm:cxn modelId="{BEEB174A-A4C8-4631-85EE-5F5771DAFF53}" type="presParOf" srcId="{7ECD780F-180B-465B-A165-BC7BBADA4DD0}" destId="{49A1BFC2-8533-4C25-883F-65A7B048C1E7}" srcOrd="1" destOrd="0" presId="urn:microsoft.com/office/officeart/2005/8/layout/bProcess4"/>
    <dgm:cxn modelId="{64218784-2CD0-4D0E-9341-C32EDC28F8BE}" type="presParOf" srcId="{C5427CF6-DE5C-4D66-AB25-17E83179C985}" destId="{9C4677C7-20B4-4A87-9264-BB4D3D3C6EC6}" srcOrd="3" destOrd="0" presId="urn:microsoft.com/office/officeart/2005/8/layout/bProcess4"/>
    <dgm:cxn modelId="{48445144-90C1-494B-A371-5107D80739DC}" type="presParOf" srcId="{C5427CF6-DE5C-4D66-AB25-17E83179C985}" destId="{BCAEF156-DFEB-41C2-B5C6-3D6AAEEBAB9B}" srcOrd="4" destOrd="0" presId="urn:microsoft.com/office/officeart/2005/8/layout/bProcess4"/>
    <dgm:cxn modelId="{556CF465-4054-4780-BC54-EFC3A24B6CF2}" type="presParOf" srcId="{BCAEF156-DFEB-41C2-B5C6-3D6AAEEBAB9B}" destId="{1E006294-7EC7-4E96-BC78-147B54259FE4}" srcOrd="0" destOrd="0" presId="urn:microsoft.com/office/officeart/2005/8/layout/bProcess4"/>
    <dgm:cxn modelId="{33CF6F02-1928-4961-BD8C-7EFFCEE0A393}" type="presParOf" srcId="{BCAEF156-DFEB-41C2-B5C6-3D6AAEEBAB9B}" destId="{223F10D5-5F27-45FD-B90E-92C83F1A72FA}" srcOrd="1" destOrd="0" presId="urn:microsoft.com/office/officeart/2005/8/layout/bProcess4"/>
    <dgm:cxn modelId="{AF1C5FFA-00B3-4257-B25D-F51FD67DE4B1}" type="presParOf" srcId="{C5427CF6-DE5C-4D66-AB25-17E83179C985}" destId="{EA141B73-DD29-4374-9835-B9C5E70E091D}" srcOrd="5" destOrd="0" presId="urn:microsoft.com/office/officeart/2005/8/layout/bProcess4"/>
    <dgm:cxn modelId="{733087DC-0658-4590-947C-7F5FC3F9DFDC}" type="presParOf" srcId="{C5427CF6-DE5C-4D66-AB25-17E83179C985}" destId="{F62F8D62-AD97-4930-AFAC-1BCD4D0B00A9}" srcOrd="6" destOrd="0" presId="urn:microsoft.com/office/officeart/2005/8/layout/bProcess4"/>
    <dgm:cxn modelId="{4C6EB22D-7642-4DF8-B1C0-41892ED3B559}" type="presParOf" srcId="{F62F8D62-AD97-4930-AFAC-1BCD4D0B00A9}" destId="{331B29C9-7BE1-4AEE-B4D9-D08761CF0404}" srcOrd="0" destOrd="0" presId="urn:microsoft.com/office/officeart/2005/8/layout/bProcess4"/>
    <dgm:cxn modelId="{2B394A50-C5EC-4093-A3DB-B62BBC9BCCAB}" type="presParOf" srcId="{F62F8D62-AD97-4930-AFAC-1BCD4D0B00A9}" destId="{4F96BBFF-33B0-4C0B-8E4A-D07A9413B21E}" srcOrd="1" destOrd="0" presId="urn:microsoft.com/office/officeart/2005/8/layout/bProcess4"/>
    <dgm:cxn modelId="{5E0EAFA0-3EEA-45E1-9387-C02212C378C5}" type="presParOf" srcId="{C5427CF6-DE5C-4D66-AB25-17E83179C985}" destId="{AA8FF57C-E4F9-4229-88E0-E3F644F40043}" srcOrd="7" destOrd="0" presId="urn:microsoft.com/office/officeart/2005/8/layout/bProcess4"/>
    <dgm:cxn modelId="{3FC15E91-6F94-46A8-9C57-6ED7468F586A}" type="presParOf" srcId="{C5427CF6-DE5C-4D66-AB25-17E83179C985}" destId="{8FA8F87B-DC4E-4399-A5CC-F4901C1E638C}" srcOrd="8" destOrd="0" presId="urn:microsoft.com/office/officeart/2005/8/layout/bProcess4"/>
    <dgm:cxn modelId="{C30C9ACE-B9C5-479A-BBB0-1D0B6AC98C64}" type="presParOf" srcId="{8FA8F87B-DC4E-4399-A5CC-F4901C1E638C}" destId="{B82840E1-05A3-4C07-986E-A99351268CB8}" srcOrd="0" destOrd="0" presId="urn:microsoft.com/office/officeart/2005/8/layout/bProcess4"/>
    <dgm:cxn modelId="{17284BF6-E105-4464-8458-248656221420}" type="presParOf" srcId="{8FA8F87B-DC4E-4399-A5CC-F4901C1E638C}" destId="{04A106C4-EF4C-45BA-8189-CA3D1271AFE3}" srcOrd="1" destOrd="0" presId="urn:microsoft.com/office/officeart/2005/8/layout/bProcess4"/>
    <dgm:cxn modelId="{27DBF0F7-51C3-4A4F-AB7E-0A0217ED4030}" type="presParOf" srcId="{C5427CF6-DE5C-4D66-AB25-17E83179C985}" destId="{4EEDE7EF-7F29-4FD6-8896-9AA533538936}" srcOrd="9" destOrd="0" presId="urn:microsoft.com/office/officeart/2005/8/layout/bProcess4"/>
    <dgm:cxn modelId="{BDBF85BF-8C25-45E5-9E0E-B40B9F8E2C60}" type="presParOf" srcId="{C5427CF6-DE5C-4D66-AB25-17E83179C985}" destId="{9A7EBAFB-4498-41B0-8255-9F7C0146A216}" srcOrd="10" destOrd="0" presId="urn:microsoft.com/office/officeart/2005/8/layout/bProcess4"/>
    <dgm:cxn modelId="{F3881685-32B3-4D4E-A30C-CF6A8EDAC62A}" type="presParOf" srcId="{9A7EBAFB-4498-41B0-8255-9F7C0146A216}" destId="{58A5C801-F1AF-44F0-AE1E-5F010288F416}" srcOrd="0" destOrd="0" presId="urn:microsoft.com/office/officeart/2005/8/layout/bProcess4"/>
    <dgm:cxn modelId="{ABE75499-CBC7-4450-8C2F-693A89C40B15}" type="presParOf" srcId="{9A7EBAFB-4498-41B0-8255-9F7C0146A216}" destId="{4CA0A44D-52AD-4185-8D1C-B754A9FA97A9}" srcOrd="1" destOrd="0" presId="urn:microsoft.com/office/officeart/2005/8/layout/bProcess4"/>
    <dgm:cxn modelId="{AA416C3F-956E-4177-9DA6-0EC8ACF7A87A}" type="presParOf" srcId="{C5427CF6-DE5C-4D66-AB25-17E83179C985}" destId="{6428C28B-8476-4A67-9CBB-CB43140F0448}" srcOrd="11" destOrd="0" presId="urn:microsoft.com/office/officeart/2005/8/layout/bProcess4"/>
    <dgm:cxn modelId="{4E9EF7CC-96B4-4822-A5DF-B1F5CFA2AF55}" type="presParOf" srcId="{C5427CF6-DE5C-4D66-AB25-17E83179C985}" destId="{727289FA-4D3D-494A-B6A7-E7C82B1D4DE2}" srcOrd="12" destOrd="0" presId="urn:microsoft.com/office/officeart/2005/8/layout/bProcess4"/>
    <dgm:cxn modelId="{04BDA953-96A4-4439-AB1F-0EB5010B93E6}" type="presParOf" srcId="{727289FA-4D3D-494A-B6A7-E7C82B1D4DE2}" destId="{933F56BC-DFCB-4669-A6C6-ED50D6B8C30A}" srcOrd="0" destOrd="0" presId="urn:microsoft.com/office/officeart/2005/8/layout/bProcess4"/>
    <dgm:cxn modelId="{8D3ED353-F6F7-49CE-AAFD-7AB37FC9CE61}" type="presParOf" srcId="{727289FA-4D3D-494A-B6A7-E7C82B1D4DE2}" destId="{248D9193-ECA6-4884-8EA8-B3B034527EA8}" srcOrd="1" destOrd="0" presId="urn:microsoft.com/office/officeart/2005/8/layout/bProcess4"/>
    <dgm:cxn modelId="{151DDFC5-C477-4865-820D-5CAE025B1AFC}" type="presParOf" srcId="{C5427CF6-DE5C-4D66-AB25-17E83179C985}" destId="{DA72F0DA-DD1A-418E-A625-52F351AD9F81}" srcOrd="13" destOrd="0" presId="urn:microsoft.com/office/officeart/2005/8/layout/bProcess4"/>
    <dgm:cxn modelId="{67FDFCEB-F4F8-47FB-A5ED-B4E15103F620}" type="presParOf" srcId="{C5427CF6-DE5C-4D66-AB25-17E83179C985}" destId="{4A83EFDB-ECA3-4879-8F47-0B12996367DE}" srcOrd="14" destOrd="0" presId="urn:microsoft.com/office/officeart/2005/8/layout/bProcess4"/>
    <dgm:cxn modelId="{49D8834D-64BE-4E16-B81D-FE319A52DB85}" type="presParOf" srcId="{4A83EFDB-ECA3-4879-8F47-0B12996367DE}" destId="{9DB6BDD9-74EC-49B9-BEDD-EE9E5A700238}" srcOrd="0" destOrd="0" presId="urn:microsoft.com/office/officeart/2005/8/layout/bProcess4"/>
    <dgm:cxn modelId="{A572B4BA-00A1-491D-99B7-1517019D0E01}" type="presParOf" srcId="{4A83EFDB-ECA3-4879-8F47-0B12996367DE}" destId="{2EA288E3-F268-4BD2-955D-0D7DB1C42EBC}" srcOrd="1" destOrd="0" presId="urn:microsoft.com/office/officeart/2005/8/layout/bProcess4"/>
    <dgm:cxn modelId="{73386748-D675-424E-9EAD-BBD62BE38EF5}" type="presParOf" srcId="{C5427CF6-DE5C-4D66-AB25-17E83179C985}" destId="{EBE282EA-52A8-4FC8-98A2-5415A5C8ACB0}" srcOrd="15" destOrd="0" presId="urn:microsoft.com/office/officeart/2005/8/layout/bProcess4"/>
    <dgm:cxn modelId="{CE9377F9-EA65-4BF0-83EA-7282D2115DE2}" type="presParOf" srcId="{C5427CF6-DE5C-4D66-AB25-17E83179C985}" destId="{3AF36DC2-BC92-4A2F-95B9-A981410201CC}" srcOrd="16" destOrd="0" presId="urn:microsoft.com/office/officeart/2005/8/layout/bProcess4"/>
    <dgm:cxn modelId="{3220F267-4A78-4AA0-8B0E-CA13DE36D3E3}" type="presParOf" srcId="{3AF36DC2-BC92-4A2F-95B9-A981410201CC}" destId="{4927FB2D-9F9B-4F35-8A68-0348596CC412}" srcOrd="0" destOrd="0" presId="urn:microsoft.com/office/officeart/2005/8/layout/bProcess4"/>
    <dgm:cxn modelId="{E721EC95-CCCD-40FC-90E8-2B5CBF227A2B}" type="presParOf" srcId="{3AF36DC2-BC92-4A2F-95B9-A981410201CC}" destId="{82BE83C5-2C43-4142-BF37-9AF731FAB04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43D54-3920-4756-BB4E-1735B98CF168}">
      <dsp:nvSpPr>
        <dsp:cNvPr id="0" name=""/>
        <dsp:cNvSpPr/>
      </dsp:nvSpPr>
      <dsp:spPr>
        <a:xfrm rot="5400000">
          <a:off x="910656" y="830627"/>
          <a:ext cx="1295343" cy="1562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D1997A-5752-4AE5-84D8-672DA60E6939}">
      <dsp:nvSpPr>
        <dsp:cNvPr id="0" name=""/>
        <dsp:cNvSpPr/>
      </dsp:nvSpPr>
      <dsp:spPr>
        <a:xfrm>
          <a:off x="1207438" y="2164"/>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1 характер</a:t>
          </a:r>
          <a:endParaRPr lang="ru-RU" sz="2700" kern="1200" dirty="0"/>
        </a:p>
      </dsp:txBody>
      <dsp:txXfrm>
        <a:off x="1237956" y="32682"/>
        <a:ext cx="1675592" cy="980941"/>
      </dsp:txXfrm>
    </dsp:sp>
    <dsp:sp modelId="{9C4677C7-20B4-4A87-9264-BB4D3D3C6EC6}">
      <dsp:nvSpPr>
        <dsp:cNvPr id="0" name=""/>
        <dsp:cNvSpPr/>
      </dsp:nvSpPr>
      <dsp:spPr>
        <a:xfrm rot="5400000">
          <a:off x="910656" y="2133098"/>
          <a:ext cx="1295343" cy="1562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A1BFC2-8533-4C25-883F-65A7B048C1E7}">
      <dsp:nvSpPr>
        <dsp:cNvPr id="0" name=""/>
        <dsp:cNvSpPr/>
      </dsp:nvSpPr>
      <dsp:spPr>
        <a:xfrm>
          <a:off x="1207438" y="1304636"/>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2 энергия</a:t>
          </a:r>
          <a:endParaRPr lang="ru-RU" sz="2700" kern="1200" dirty="0"/>
        </a:p>
      </dsp:txBody>
      <dsp:txXfrm>
        <a:off x="1237956" y="1335154"/>
        <a:ext cx="1675592" cy="980941"/>
      </dsp:txXfrm>
    </dsp:sp>
    <dsp:sp modelId="{EA141B73-DD29-4374-9835-B9C5E70E091D}">
      <dsp:nvSpPr>
        <dsp:cNvPr id="0" name=""/>
        <dsp:cNvSpPr/>
      </dsp:nvSpPr>
      <dsp:spPr>
        <a:xfrm>
          <a:off x="1561892" y="2784334"/>
          <a:ext cx="2302588" cy="1562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3F10D5-5F27-45FD-B90E-92C83F1A72FA}">
      <dsp:nvSpPr>
        <dsp:cNvPr id="0" name=""/>
        <dsp:cNvSpPr/>
      </dsp:nvSpPr>
      <dsp:spPr>
        <a:xfrm>
          <a:off x="1207438" y="2607107"/>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3 точность</a:t>
          </a:r>
          <a:endParaRPr lang="ru-RU" sz="2700" kern="1200" dirty="0"/>
        </a:p>
      </dsp:txBody>
      <dsp:txXfrm>
        <a:off x="1237956" y="2637625"/>
        <a:ext cx="1675592" cy="980941"/>
      </dsp:txXfrm>
    </dsp:sp>
    <dsp:sp modelId="{AA8FF57C-E4F9-4229-88E0-E3F644F40043}">
      <dsp:nvSpPr>
        <dsp:cNvPr id="0" name=""/>
        <dsp:cNvSpPr/>
      </dsp:nvSpPr>
      <dsp:spPr>
        <a:xfrm rot="16200000">
          <a:off x="3220372" y="2133098"/>
          <a:ext cx="1295343" cy="1562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6BBFF-33B0-4C0B-8E4A-D07A9413B21E}">
      <dsp:nvSpPr>
        <dsp:cNvPr id="0" name=""/>
        <dsp:cNvSpPr/>
      </dsp:nvSpPr>
      <dsp:spPr>
        <a:xfrm>
          <a:off x="3517154" y="2607107"/>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6        труд</a:t>
          </a:r>
          <a:endParaRPr lang="ru-RU" sz="2700" kern="1200" dirty="0"/>
        </a:p>
      </dsp:txBody>
      <dsp:txXfrm>
        <a:off x="3547672" y="2637625"/>
        <a:ext cx="1675592" cy="980941"/>
      </dsp:txXfrm>
    </dsp:sp>
    <dsp:sp modelId="{4EEDE7EF-7F29-4FD6-8896-9AA533538936}">
      <dsp:nvSpPr>
        <dsp:cNvPr id="0" name=""/>
        <dsp:cNvSpPr/>
      </dsp:nvSpPr>
      <dsp:spPr>
        <a:xfrm rot="16200000">
          <a:off x="3220372" y="830627"/>
          <a:ext cx="1295343" cy="1562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A106C4-EF4C-45BA-8189-CA3D1271AFE3}">
      <dsp:nvSpPr>
        <dsp:cNvPr id="0" name=""/>
        <dsp:cNvSpPr/>
      </dsp:nvSpPr>
      <dsp:spPr>
        <a:xfrm>
          <a:off x="3517154" y="1304636"/>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5   логика</a:t>
          </a:r>
          <a:endParaRPr lang="ru-RU" sz="2700" kern="1200" dirty="0"/>
        </a:p>
      </dsp:txBody>
      <dsp:txXfrm>
        <a:off x="3547672" y="1335154"/>
        <a:ext cx="1675592" cy="980941"/>
      </dsp:txXfrm>
    </dsp:sp>
    <dsp:sp modelId="{6428C28B-8476-4A67-9CBB-CB43140F0448}">
      <dsp:nvSpPr>
        <dsp:cNvPr id="0" name=""/>
        <dsp:cNvSpPr/>
      </dsp:nvSpPr>
      <dsp:spPr>
        <a:xfrm>
          <a:off x="3871608" y="179391"/>
          <a:ext cx="2302588" cy="1562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A0A44D-52AD-4185-8D1C-B754A9FA97A9}">
      <dsp:nvSpPr>
        <dsp:cNvPr id="0" name=""/>
        <dsp:cNvSpPr/>
      </dsp:nvSpPr>
      <dsp:spPr>
        <a:xfrm>
          <a:off x="3517154" y="2164"/>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4 здоровье</a:t>
          </a:r>
          <a:endParaRPr lang="ru-RU" sz="2700" kern="1200" dirty="0"/>
        </a:p>
      </dsp:txBody>
      <dsp:txXfrm>
        <a:off x="3547672" y="32682"/>
        <a:ext cx="1675592" cy="980941"/>
      </dsp:txXfrm>
    </dsp:sp>
    <dsp:sp modelId="{DA72F0DA-DD1A-418E-A625-52F351AD9F81}">
      <dsp:nvSpPr>
        <dsp:cNvPr id="0" name=""/>
        <dsp:cNvSpPr/>
      </dsp:nvSpPr>
      <dsp:spPr>
        <a:xfrm rot="5400000">
          <a:off x="5530088" y="830627"/>
          <a:ext cx="1295343" cy="1562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8D9193-ECA6-4884-8EA8-B3B034527EA8}">
      <dsp:nvSpPr>
        <dsp:cNvPr id="0" name=""/>
        <dsp:cNvSpPr/>
      </dsp:nvSpPr>
      <dsp:spPr>
        <a:xfrm>
          <a:off x="5826870" y="2164"/>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7 везение</a:t>
          </a:r>
          <a:endParaRPr lang="ru-RU" sz="2700" kern="1200" dirty="0"/>
        </a:p>
      </dsp:txBody>
      <dsp:txXfrm>
        <a:off x="5857388" y="32682"/>
        <a:ext cx="1675592" cy="980941"/>
      </dsp:txXfrm>
    </dsp:sp>
    <dsp:sp modelId="{EBE282EA-52A8-4FC8-98A2-5415A5C8ACB0}">
      <dsp:nvSpPr>
        <dsp:cNvPr id="0" name=""/>
        <dsp:cNvSpPr/>
      </dsp:nvSpPr>
      <dsp:spPr>
        <a:xfrm rot="5400000">
          <a:off x="5530088" y="2133098"/>
          <a:ext cx="1295343" cy="1562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A288E3-F268-4BD2-955D-0D7DB1C42EBC}">
      <dsp:nvSpPr>
        <dsp:cNvPr id="0" name=""/>
        <dsp:cNvSpPr/>
      </dsp:nvSpPr>
      <dsp:spPr>
        <a:xfrm>
          <a:off x="5826870" y="1304636"/>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8       долг</a:t>
          </a:r>
          <a:endParaRPr lang="ru-RU" sz="2700" kern="1200" dirty="0"/>
        </a:p>
      </dsp:txBody>
      <dsp:txXfrm>
        <a:off x="5857388" y="1335154"/>
        <a:ext cx="1675592" cy="980941"/>
      </dsp:txXfrm>
    </dsp:sp>
    <dsp:sp modelId="{82BE83C5-2C43-4142-BF37-9AF731FAB047}">
      <dsp:nvSpPr>
        <dsp:cNvPr id="0" name=""/>
        <dsp:cNvSpPr/>
      </dsp:nvSpPr>
      <dsp:spPr>
        <a:xfrm>
          <a:off x="5826870" y="2607107"/>
          <a:ext cx="1736628" cy="1041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700" kern="1200" dirty="0" smtClean="0"/>
            <a:t>9   \ память</a:t>
          </a:r>
          <a:endParaRPr lang="ru-RU" sz="2700" kern="1200" dirty="0"/>
        </a:p>
      </dsp:txBody>
      <dsp:txXfrm>
        <a:off x="5857388" y="2637625"/>
        <a:ext cx="1675592" cy="98094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pPr/>
              <a:t>11/27/2017</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transition>
    <p:dissolve/>
  </p:transition>
  <p:extLst mod="1">
    <p:ext uri="{DCECCB84-F9BA-43D5-87BE-67443E8EF086}">
      <p15:sldGuideLst xmlns=""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pPr/>
              <a:t>11/27/2017</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11/27/2017</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pPr/>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pPr/>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pPr/>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transition>
    <p:dissolve/>
  </p:transition>
  <p:extLst mod="1">
    <p:ext uri="{DCECCB84-F9BA-43D5-87BE-67443E8EF086}">
      <p15:sldGuideLst xmlns=""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11/27/2017</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transition>
    <p:dissolve/>
  </p:transition>
  <p:extLst mod="1">
    <p:ext uri="{DCECCB84-F9BA-43D5-87BE-67443E8EF086}">
      <p15:sldGuideLst xmlns=""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11/27/2017</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11/27/2017</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8.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stromeridian.ru/pythagorean.php" TargetMode="External"/><Relationship Id="rId2" Type="http://schemas.openxmlformats.org/officeDocument/2006/relationships/hyperlink" Target="http://www.e-reading.club/chapter.php/1016990/24/Olshevskaya_-_Numerologiya._Vse_chisla_vashey_sudby.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sz="4400" dirty="0" smtClean="0"/>
              <a:t>ЧИСЛА ПРАВЯТ МИРОМ</a:t>
            </a:r>
            <a:r>
              <a:rPr lang="ru-RU" dirty="0" smtClean="0"/>
              <a:t/>
            </a:r>
            <a:br>
              <a:rPr lang="ru-RU" dirty="0" smtClean="0"/>
            </a:br>
            <a:endParaRPr lang="en-US" dirty="0"/>
          </a:p>
        </p:txBody>
      </p:sp>
      <p:sp>
        <p:nvSpPr>
          <p:cNvPr id="3" name="Subtitle 2"/>
          <p:cNvSpPr>
            <a:spLocks noGrp="1"/>
          </p:cNvSpPr>
          <p:nvPr>
            <p:ph type="subTitle" idx="1"/>
          </p:nvPr>
        </p:nvSpPr>
        <p:spPr>
          <a:xfrm>
            <a:off x="7920752" y="4676503"/>
            <a:ext cx="3793678" cy="1610018"/>
          </a:xfrm>
        </p:spPr>
        <p:txBody>
          <a:bodyPr>
            <a:normAutofit fontScale="85000" lnSpcReduction="20000"/>
          </a:bodyPr>
          <a:lstStyle/>
          <a:p>
            <a:r>
              <a:rPr lang="ru-RU" dirty="0" smtClean="0"/>
              <a:t>ВЫПОЛНИЛА: ФОМИНА ДИАНА УЧЕНИЦА </a:t>
            </a:r>
            <a:r>
              <a:rPr lang="ru-RU" sz="2600" dirty="0" smtClean="0"/>
              <a:t>10</a:t>
            </a:r>
            <a:r>
              <a:rPr lang="ru-RU" dirty="0" smtClean="0"/>
              <a:t> Б КЛАССА МБОУ ШКОЛЫ №1 </a:t>
            </a:r>
            <a:br>
              <a:rPr lang="ru-RU" dirty="0" smtClean="0"/>
            </a:br>
            <a:r>
              <a:rPr lang="ru-RU" dirty="0" smtClean="0"/>
              <a:t>РУКОВОДИТЕЛЬ: КИСЕЛЁВА ТАМАРА СЕРГЕЕВНА</a:t>
            </a:r>
            <a:endParaRPr lang="en-US" dirty="0"/>
          </a:p>
        </p:txBody>
      </p:sp>
      <p:sp>
        <p:nvSpPr>
          <p:cNvPr id="6" name="TextBox 5"/>
          <p:cNvSpPr txBox="1"/>
          <p:nvPr/>
        </p:nvSpPr>
        <p:spPr>
          <a:xfrm>
            <a:off x="0" y="3030825"/>
            <a:ext cx="5953124" cy="796350"/>
          </a:xfrm>
          <a:prstGeom prst="parallelogram">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b">
            <a:spAutoFit/>
            <a:scene3d>
              <a:camera prst="orthographicFront"/>
              <a:lightRig rig="soft" dir="t">
                <a:rot lat="0" lon="0" rev="10800000"/>
              </a:lightRig>
            </a:scene3d>
            <a:sp3d>
              <a:bevelT w="27940" h="12700"/>
              <a:contourClr>
                <a:srgbClr val="DDDDDD"/>
              </a:contourClr>
            </a:sp3d>
          </a:bodyPr>
          <a:lstStyle/>
          <a:p>
            <a:pPr algn="ctr"/>
            <a:r>
              <a:rPr lang="ru-RU" sz="3600" b="1" spc="150" dirty="0" smtClean="0">
                <a:ln w="11430"/>
                <a:solidFill>
                  <a:srgbClr val="F8F8F8"/>
                </a:solidFill>
                <a:effectLst>
                  <a:outerShdw blurRad="25400" algn="tl" rotWithShape="0">
                    <a:srgbClr val="000000">
                      <a:alpha val="43000"/>
                    </a:srgbClr>
                  </a:outerShdw>
                </a:effectLst>
              </a:rPr>
              <a:t>МАГИЯ ЧИСЕЛ</a:t>
            </a:r>
            <a:endParaRPr lang="ru-RU" sz="3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64967805"/>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4892" y="1214422"/>
            <a:ext cx="3227715" cy="1687924"/>
          </a:xfrm>
        </p:spPr>
        <p:txBody>
          <a:bodyPr/>
          <a:lstStyle/>
          <a:p>
            <a:r>
              <a:rPr lang="ru-RU" dirty="0" smtClean="0"/>
              <a:t>ЦИФРА 4</a:t>
            </a:r>
            <a:endParaRPr lang="ru-RU" dirty="0"/>
          </a:p>
        </p:txBody>
      </p:sp>
      <p:sp>
        <p:nvSpPr>
          <p:cNvPr id="3" name="Содержимое 2"/>
          <p:cNvSpPr>
            <a:spLocks noGrp="1"/>
          </p:cNvSpPr>
          <p:nvPr>
            <p:ph idx="1"/>
          </p:nvPr>
        </p:nvSpPr>
        <p:spPr/>
        <p:txBody>
          <a:bodyPr>
            <a:normAutofit/>
          </a:bodyPr>
          <a:lstStyle/>
          <a:p>
            <a:pPr>
              <a:lnSpc>
                <a:spcPct val="100000"/>
              </a:lnSpc>
            </a:pPr>
            <a:r>
              <a:rPr lang="ru-RU" dirty="0" smtClean="0"/>
              <a:t>Четыре – </a:t>
            </a:r>
            <a:r>
              <a:rPr lang="ru-RU" dirty="0" err="1" smtClean="0"/>
              <a:t>тетрада</a:t>
            </a:r>
            <a:r>
              <a:rPr lang="ru-RU" dirty="0" smtClean="0"/>
              <a:t>, определяющая первое геометрическое тело, объем. </a:t>
            </a:r>
          </a:p>
          <a:p>
            <a:pPr>
              <a:lnSpc>
                <a:spcPct val="100000"/>
              </a:lnSpc>
            </a:pPr>
            <a:r>
              <a:rPr lang="ru-RU" dirty="0" smtClean="0"/>
              <a:t>В Китае и Японии 4 считается несчастливым числом. Жители этих стран боятся сталкиваться с четверкой в любых формах и проявлениях ,так как четверка похожа на иероглиф, означающий у них смерть.</a:t>
            </a:r>
          </a:p>
          <a:p>
            <a:pPr>
              <a:lnSpc>
                <a:spcPct val="100000"/>
              </a:lnSpc>
            </a:pPr>
            <a:r>
              <a:rPr lang="ru-RU" dirty="0" smtClean="0"/>
              <a:t>Эзотерическое значение четверки в том, что она выражает идею Божественного творчества.</a:t>
            </a:r>
          </a:p>
          <a:p>
            <a:pPr>
              <a:lnSpc>
                <a:spcPct val="100000"/>
              </a:lnSpc>
            </a:pPr>
            <a:r>
              <a:rPr lang="ru-RU" dirty="0" smtClean="0"/>
              <a:t>В природе четверка олицетворяет число стихий, четыре времени года. Она символизирует четыре низших тела человека, четыре типа темперамента, четыре жизненных периода.</a:t>
            </a:r>
          </a:p>
          <a:p>
            <a:pPr>
              <a:lnSpc>
                <a:spcPct val="100000"/>
              </a:lnSpc>
            </a:pPr>
            <a:r>
              <a:rPr lang="ru-RU" dirty="0" smtClean="0"/>
              <a:t>Графическим изображением четверки считается пирамида, являющаяся объемной фигурой.</a:t>
            </a:r>
            <a:endParaRPr lang="ru-RU" dirty="0"/>
          </a:p>
        </p:txBody>
      </p:sp>
      <p:pic>
        <p:nvPicPr>
          <p:cNvPr id="37890" name="Picture 2" descr="http://clipart-library.com/image_gallery2/Pyramid-PNG-Clipart.png"/>
          <p:cNvPicPr>
            <a:picLocks noChangeAspect="1" noChangeArrowheads="1"/>
          </p:cNvPicPr>
          <p:nvPr/>
        </p:nvPicPr>
        <p:blipFill>
          <a:blip r:embed="rId2"/>
          <a:srcRect/>
          <a:stretch>
            <a:fillRect/>
          </a:stretch>
        </p:blipFill>
        <p:spPr bwMode="auto">
          <a:xfrm>
            <a:off x="7696160" y="2714620"/>
            <a:ext cx="4495840" cy="4495841"/>
          </a:xfrm>
          <a:prstGeom prst="rect">
            <a:avLst/>
          </a:prstGeom>
          <a:noFill/>
        </p:spPr>
      </p:pic>
      <p:pic>
        <p:nvPicPr>
          <p:cNvPr id="37892" name="Picture 4" descr="https://im0-tub-ru.yandex.net/i?id=28ef36c4a44299770eb9c7b06dafaa75&amp;n=13"/>
          <p:cNvPicPr>
            <a:picLocks noChangeAspect="1" noChangeArrowheads="1"/>
          </p:cNvPicPr>
          <p:nvPr/>
        </p:nvPicPr>
        <p:blipFill>
          <a:blip r:embed="rId3"/>
          <a:srcRect/>
          <a:stretch>
            <a:fillRect/>
          </a:stretch>
        </p:blipFill>
        <p:spPr bwMode="auto">
          <a:xfrm>
            <a:off x="8382016" y="214290"/>
            <a:ext cx="2714644" cy="2034394"/>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ЦИФРА 5</a:t>
            </a:r>
            <a:endParaRPr lang="ru-RU" dirty="0"/>
          </a:p>
        </p:txBody>
      </p:sp>
      <p:sp>
        <p:nvSpPr>
          <p:cNvPr id="3" name="Содержимое 2"/>
          <p:cNvSpPr>
            <a:spLocks noGrp="1"/>
          </p:cNvSpPr>
          <p:nvPr>
            <p:ph idx="1"/>
          </p:nvPr>
        </p:nvSpPr>
        <p:spPr/>
        <p:txBody>
          <a:bodyPr>
            <a:normAutofit/>
          </a:bodyPr>
          <a:lstStyle/>
          <a:p>
            <a:r>
              <a:rPr lang="ru-RU" dirty="0" smtClean="0"/>
              <a:t>Число 5 – символ брака у пифагорейцев состоял из суммы мужского, нечетного числа три и женского, четного числа два. Брак – это пятерка, равная трем плюс два.</a:t>
            </a:r>
          </a:p>
          <a:p>
            <a:r>
              <a:rPr lang="ru-RU" dirty="0" smtClean="0"/>
              <a:t>Графическим изображением пятерки является пентаграмма – пятиконечная звезда, выступающая либо в прямом, либо в обратном, то есть перевернутом положении.</a:t>
            </a:r>
          </a:p>
          <a:p>
            <a:r>
              <a:rPr lang="ru-RU" dirty="0" smtClean="0"/>
              <a:t>В различных древних культурах пятерка была символом владычества духа над природными силами, всегда выражала идею борьбы человека со своей низшей, смертной, природой для достижения состояния бессмертия.</a:t>
            </a:r>
          </a:p>
          <a:p>
            <a:r>
              <a:rPr lang="ru-RU" dirty="0" smtClean="0"/>
              <a:t>Разные культуры мира используют пятерку в качестве талисманов, амулетов, обрядов. В Исламе существует пять религиозных обязанностей, пять ключей к тайному знанию, пять главных молитв и пять раз повторяемая священная клятва. Китайцы считают число 5 самым важным из чисел.</a:t>
            </a:r>
            <a:endParaRPr lang="ru-RU" dirty="0"/>
          </a:p>
        </p:txBody>
      </p:sp>
      <p:pic>
        <p:nvPicPr>
          <p:cNvPr id="38914" name="Picture 2" descr="http://geometry-and-art.ru/images/zs--1-.jpg"/>
          <p:cNvPicPr>
            <a:picLocks noChangeAspect="1" noChangeArrowheads="1"/>
          </p:cNvPicPr>
          <p:nvPr/>
        </p:nvPicPr>
        <p:blipFill>
          <a:blip r:embed="rId2"/>
          <a:srcRect/>
          <a:stretch>
            <a:fillRect/>
          </a:stretch>
        </p:blipFill>
        <p:spPr bwMode="auto">
          <a:xfrm>
            <a:off x="8310578" y="214290"/>
            <a:ext cx="2571768" cy="2466962"/>
          </a:xfrm>
          <a:prstGeom prst="rect">
            <a:avLst/>
          </a:prstGeom>
          <a:noFill/>
        </p:spPr>
      </p:pic>
      <p:pic>
        <p:nvPicPr>
          <p:cNvPr id="38916" name="Picture 4" descr="https://cs8.pikabu.ru/post_img/2016/01/31/10/1454260351115979825.jpg"/>
          <p:cNvPicPr>
            <a:picLocks noChangeAspect="1" noChangeArrowheads="1"/>
          </p:cNvPicPr>
          <p:nvPr/>
        </p:nvPicPr>
        <p:blipFill>
          <a:blip r:embed="rId3"/>
          <a:srcRect b="20812"/>
          <a:stretch>
            <a:fillRect/>
          </a:stretch>
        </p:blipFill>
        <p:spPr bwMode="auto">
          <a:xfrm>
            <a:off x="9239272" y="3214686"/>
            <a:ext cx="2643168" cy="3143272"/>
          </a:xfrm>
          <a:prstGeom prst="rect">
            <a:avLst/>
          </a:prstGeom>
          <a:noFill/>
        </p:spPr>
      </p:pic>
      <p:sp>
        <p:nvSpPr>
          <p:cNvPr id="7" name="Текст 5"/>
          <p:cNvSpPr>
            <a:spLocks noGrp="1"/>
          </p:cNvSpPr>
          <p:nvPr>
            <p:ph type="body" sz="half" idx="2"/>
          </p:nvPr>
        </p:nvSpPr>
        <p:spPr>
          <a:xfrm>
            <a:off x="8964285" y="6365966"/>
            <a:ext cx="3227715" cy="492034"/>
          </a:xfrm>
          <a:prstGeom prst="parallelogram">
            <a:avLst/>
          </a:prstGeom>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ru-RU" sz="1800" dirty="0" smtClean="0"/>
              <a:t>«5 волна» - фильм</a:t>
            </a:r>
            <a:endParaRPr lang="ru-RU" sz="18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ЦИФРА 6</a:t>
            </a:r>
            <a:endParaRPr lang="ru-RU" dirty="0"/>
          </a:p>
        </p:txBody>
      </p:sp>
      <p:sp>
        <p:nvSpPr>
          <p:cNvPr id="3" name="Содержимое 2"/>
          <p:cNvSpPr>
            <a:spLocks noGrp="1"/>
          </p:cNvSpPr>
          <p:nvPr>
            <p:ph idx="1"/>
          </p:nvPr>
        </p:nvSpPr>
        <p:spPr/>
        <p:txBody>
          <a:bodyPr/>
          <a:lstStyle/>
          <a:p>
            <a:r>
              <a:rPr lang="ru-RU" dirty="0" smtClean="0"/>
              <a:t>Число символизирует принцип свободы воли, душевной гармонии и распознавания между добром и злом.</a:t>
            </a:r>
          </a:p>
          <a:p>
            <a:r>
              <a:rPr lang="ru-RU" dirty="0" smtClean="0"/>
              <a:t>Шестерка выражает космический закон единства и борьбы противоположностей, гармонии и полярности мужского и женского начала</a:t>
            </a:r>
          </a:p>
          <a:p>
            <a:r>
              <a:rPr lang="ru-RU" dirty="0" smtClean="0"/>
              <a:t>Ее графическим изображением является шестиконечная звезда - </a:t>
            </a:r>
            <a:r>
              <a:rPr lang="ru-RU" dirty="0" err="1" smtClean="0"/>
              <a:t>гексаграмма</a:t>
            </a:r>
            <a:r>
              <a:rPr lang="ru-RU" dirty="0" smtClean="0"/>
              <a:t>.</a:t>
            </a:r>
          </a:p>
          <a:p>
            <a:r>
              <a:rPr lang="ru-RU" dirty="0" smtClean="0"/>
              <a:t>На Востоке шестерку представляют универсальным символом пространств.</a:t>
            </a:r>
          </a:p>
          <a:p>
            <a:endParaRPr lang="ru-RU" dirty="0"/>
          </a:p>
        </p:txBody>
      </p:sp>
      <p:pic>
        <p:nvPicPr>
          <p:cNvPr id="39938" name="Picture 2" descr="http://cs412616.vk.me/v412616765/30b4/utCtmMINAL8.jpg"/>
          <p:cNvPicPr>
            <a:picLocks noChangeAspect="1" noChangeArrowheads="1"/>
          </p:cNvPicPr>
          <p:nvPr/>
        </p:nvPicPr>
        <p:blipFill>
          <a:blip r:embed="rId2"/>
          <a:srcRect/>
          <a:stretch>
            <a:fillRect/>
          </a:stretch>
        </p:blipFill>
        <p:spPr bwMode="auto">
          <a:xfrm>
            <a:off x="809588" y="3929066"/>
            <a:ext cx="6858008" cy="2590802"/>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nSpc>
                <a:spcPct val="100000"/>
              </a:lnSpc>
            </a:pPr>
            <a:r>
              <a:rPr lang="ru-RU" dirty="0" smtClean="0"/>
              <a:t>ЦИФРА</a:t>
            </a:r>
            <a:r>
              <a:rPr lang="ru-RU" sz="4400" dirty="0" smtClean="0"/>
              <a:t> 7</a:t>
            </a:r>
            <a:endParaRPr lang="ru-RU" dirty="0"/>
          </a:p>
        </p:txBody>
      </p:sp>
      <p:sp>
        <p:nvSpPr>
          <p:cNvPr id="5" name="Содержимое 4"/>
          <p:cNvSpPr>
            <a:spLocks noGrp="1"/>
          </p:cNvSpPr>
          <p:nvPr>
            <p:ph idx="1"/>
          </p:nvPr>
        </p:nvSpPr>
        <p:spPr/>
        <p:txBody>
          <a:bodyPr>
            <a:normAutofit fontScale="92500"/>
          </a:bodyPr>
          <a:lstStyle/>
          <a:p>
            <a:r>
              <a:rPr lang="ru-RU" dirty="0" smtClean="0"/>
              <a:t>По Пифагору это число обозначает тайну, обновление и знание.</a:t>
            </a:r>
          </a:p>
          <a:p>
            <a:r>
              <a:rPr lang="ru-RU" dirty="0" smtClean="0"/>
              <a:t>Магия цифры семь возникала в разных религиях.</a:t>
            </a:r>
            <a:r>
              <a:rPr lang="en-US" dirty="0" smtClean="0"/>
              <a:t> </a:t>
            </a:r>
            <a:r>
              <a:rPr lang="ru-RU" dirty="0" smtClean="0"/>
              <a:t>К примеру, в Ветхом Завете — семь дней творения. У христиан — семь добродетелей и семь смертных грехов. В исламе — семь райских врат и семь небес, а во время паломничества в Мекку молящиеся совершают семь кругов вокруг камня Кааба.</a:t>
            </a:r>
            <a:endParaRPr lang="en-US" dirty="0" smtClean="0"/>
          </a:p>
          <a:p>
            <a:r>
              <a:rPr lang="ru-RU" dirty="0" smtClean="0"/>
              <a:t>Божественное значение этой цифра так же распространялось и на быт</a:t>
            </a:r>
            <a:r>
              <a:rPr lang="en-US" dirty="0" smtClean="0"/>
              <a:t>. </a:t>
            </a:r>
            <a:r>
              <a:rPr lang="ru-RU" dirty="0" smtClean="0"/>
              <a:t>Древнееврейские трактаты рассказывают о заповедях, выполнение которых способствовало годичному отдыху почвы от земледельческих работ. В каждый седьмой год поля не обрабатывались, а поскольку нового урожая не было, в этот год запрещалось требовать долги. Воскресенье – 7 день недели, этот день был признан днем отдыха.</a:t>
            </a:r>
          </a:p>
          <a:p>
            <a:r>
              <a:rPr lang="ru-RU" dirty="0" smtClean="0"/>
              <a:t> Эта цифра то и дело мелькает в нашей речи, в излюбленных человеком пословицах: «Семь раз отмерь - один раз отрежь», «Семь пятниц на неделе», «Седьмая вода на киселе».</a:t>
            </a:r>
          </a:p>
          <a:p>
            <a:endParaRPr lang="ru-RU" dirty="0"/>
          </a:p>
        </p:txBody>
      </p:sp>
      <p:sp>
        <p:nvSpPr>
          <p:cNvPr id="6" name="Текст 5"/>
          <p:cNvSpPr>
            <a:spLocks noGrp="1"/>
          </p:cNvSpPr>
          <p:nvPr>
            <p:ph type="body" sz="half" idx="2"/>
          </p:nvPr>
        </p:nvSpPr>
        <p:spPr/>
        <p:txBody>
          <a:bodyPr/>
          <a:lstStyle/>
          <a:p>
            <a:endParaRPr lang="ru-RU" dirty="0"/>
          </a:p>
        </p:txBody>
      </p:sp>
      <p:pic>
        <p:nvPicPr>
          <p:cNvPr id="17410" name="Picture 2" descr="https://www.colourbox.com/preview/2281050-fire-number-7-isolated-on-black-background.jpg"/>
          <p:cNvPicPr>
            <a:picLocks noChangeAspect="1" noChangeArrowheads="1"/>
          </p:cNvPicPr>
          <p:nvPr/>
        </p:nvPicPr>
        <p:blipFill>
          <a:blip r:embed="rId2"/>
          <a:srcRect/>
          <a:stretch>
            <a:fillRect/>
          </a:stretch>
        </p:blipFill>
        <p:spPr bwMode="auto">
          <a:xfrm>
            <a:off x="8505057" y="3210434"/>
            <a:ext cx="3223118" cy="2899954"/>
          </a:xfrm>
          <a:prstGeom prst="rect">
            <a:avLst/>
          </a:prstGeom>
          <a:noFill/>
        </p:spPr>
      </p:pic>
      <p:pic>
        <p:nvPicPr>
          <p:cNvPr id="17412" name="Picture 4" descr="https://im0-tub-ru.yandex.net/i?id=ae7b9e215db851a25b59127dc8854bf6-l&amp;n=13"/>
          <p:cNvPicPr>
            <a:picLocks noChangeAspect="1" noChangeArrowheads="1"/>
          </p:cNvPicPr>
          <p:nvPr/>
        </p:nvPicPr>
        <p:blipFill>
          <a:blip r:embed="rId3"/>
          <a:srcRect/>
          <a:stretch>
            <a:fillRect/>
          </a:stretch>
        </p:blipFill>
        <p:spPr bwMode="auto">
          <a:xfrm>
            <a:off x="8491615" y="235132"/>
            <a:ext cx="3265714" cy="2278924"/>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ЦИФРА 9</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По Пифагору  число 9 – число всеобщего успеха. Оно объединяет черты целой группы.</a:t>
            </a:r>
          </a:p>
          <a:p>
            <a:r>
              <a:rPr lang="ru-RU" dirty="0" smtClean="0"/>
              <a:t>Родственное тройке, зависящее и производное от нее - число 9. Придание большой значимости этому числу свойственно многим народам. Его можно считать «усиленной тройкой», потому что девятка, как известно, это три, умноженное на три.</a:t>
            </a:r>
          </a:p>
          <a:p>
            <a:r>
              <a:rPr lang="ru-RU" dirty="0" smtClean="0"/>
              <a:t> Девять муз - покровительницы всех видов искусства. В старину на пирах было принято выпивать три раза по три заздравные чаши с вином.</a:t>
            </a:r>
          </a:p>
          <a:p>
            <a:r>
              <a:rPr lang="ru-RU" dirty="0" smtClean="0"/>
              <a:t>В бушующем море самым грозным считается «девятый вал».</a:t>
            </a:r>
          </a:p>
          <a:p>
            <a:r>
              <a:rPr lang="ru-RU" dirty="0" smtClean="0"/>
              <a:t>Согласно магическим поверьям, у кошки 9 жизней. Эту домашнюю любимицу часто связывают с магическим миром.</a:t>
            </a:r>
            <a:r>
              <a:rPr lang="en-US" dirty="0" smtClean="0"/>
              <a:t> </a:t>
            </a:r>
            <a:r>
              <a:rPr lang="ru-RU" dirty="0" smtClean="0"/>
              <a:t>Для древнего Египта кошка - божественное существо. Ей покровительствовали 3 категории богов. Каждая категория разделялась еще на 3 группы. Кроме того, кошка охраняла покой Бога Ра, за что он и подарил этому животному 9 жизней.</a:t>
            </a:r>
          </a:p>
          <a:p>
            <a:endParaRPr lang="ru-RU" dirty="0"/>
          </a:p>
        </p:txBody>
      </p:sp>
      <p:sp>
        <p:nvSpPr>
          <p:cNvPr id="4" name="Текст 3"/>
          <p:cNvSpPr>
            <a:spLocks noGrp="1"/>
          </p:cNvSpPr>
          <p:nvPr>
            <p:ph type="body" sz="half" idx="2"/>
          </p:nvPr>
        </p:nvSpPr>
        <p:spPr/>
        <p:txBody>
          <a:bodyPr/>
          <a:lstStyle/>
          <a:p>
            <a:endParaRPr lang="ru-RU" dirty="0"/>
          </a:p>
        </p:txBody>
      </p:sp>
      <p:pic>
        <p:nvPicPr>
          <p:cNvPr id="19458" name="Picture 2" descr="http://cdn01.ru/files/users/images/c5/17/c517eaed4840bc0be0765f4bbe2615c1.png"/>
          <p:cNvPicPr>
            <a:picLocks noChangeAspect="1" noChangeArrowheads="1"/>
          </p:cNvPicPr>
          <p:nvPr/>
        </p:nvPicPr>
        <p:blipFill>
          <a:blip r:embed="rId2"/>
          <a:srcRect l="21379" t="11349" r="19929" b="35865"/>
          <a:stretch>
            <a:fillRect/>
          </a:stretch>
        </p:blipFill>
        <p:spPr bwMode="auto">
          <a:xfrm>
            <a:off x="8428382" y="357810"/>
            <a:ext cx="3485321" cy="1855304"/>
          </a:xfrm>
          <a:prstGeom prst="rect">
            <a:avLst/>
          </a:prstGeom>
          <a:noFill/>
        </p:spPr>
      </p:pic>
      <p:pic>
        <p:nvPicPr>
          <p:cNvPr id="19460" name="Picture 4" descr="http://www.englishexercises.org/exercisesmaker/uploads/images/1528525/9.jpg"/>
          <p:cNvPicPr>
            <a:picLocks noChangeAspect="1" noChangeArrowheads="1"/>
          </p:cNvPicPr>
          <p:nvPr/>
        </p:nvPicPr>
        <p:blipFill>
          <a:blip r:embed="rId3"/>
          <a:srcRect/>
          <a:stretch>
            <a:fillRect/>
          </a:stretch>
        </p:blipFill>
        <p:spPr bwMode="auto">
          <a:xfrm>
            <a:off x="8574156" y="3220278"/>
            <a:ext cx="3233531" cy="2888974"/>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СТРАХ ОТ  ЦИФРЫ 11</a:t>
            </a:r>
            <a:endParaRPr lang="ru-RU" dirty="0"/>
          </a:p>
        </p:txBody>
      </p:sp>
      <p:sp>
        <p:nvSpPr>
          <p:cNvPr id="5" name="Содержимое 4"/>
          <p:cNvSpPr>
            <a:spLocks noGrp="1"/>
          </p:cNvSpPr>
          <p:nvPr>
            <p:ph idx="1"/>
          </p:nvPr>
        </p:nvSpPr>
        <p:spPr/>
        <p:txBody>
          <a:bodyPr/>
          <a:lstStyle/>
          <a:p>
            <a:r>
              <a:rPr lang="ru-RU" dirty="0" smtClean="0"/>
              <a:t>Роковое число теракта в </a:t>
            </a:r>
            <a:r>
              <a:rPr lang="ru-RU" dirty="0" err="1" smtClean="0"/>
              <a:t>Нью-Йрке</a:t>
            </a:r>
            <a:r>
              <a:rPr lang="ru-RU" dirty="0" smtClean="0"/>
              <a:t> 11 сентября 2001 года, считают </a:t>
            </a:r>
            <a:r>
              <a:rPr lang="ru-RU" dirty="0" err="1" smtClean="0"/>
              <a:t>нумерологи</a:t>
            </a:r>
            <a:r>
              <a:rPr lang="ru-RU" dirty="0" smtClean="0"/>
              <a:t>, - именно число 11. И в самом деле, красноречивые и пугающие совпадения сопровождают эту трагедию. Судите сами. Теракт был устроен, когда до окончания года оставалось 111 дней. Врезавшийся в одну из башен Всемирного торгового центра самолет, захваченный террористами, выполнял рейс под № 11. На борту его находились 92 пассажира. Сумма чисел 9 и 2 равна 11. Во втором самолете летели 65 пассажиров. И снова сумма 6 и 5 равна 11. Да и сами высокие башни, стоявшие рядом, напоминали то же роковое число. Как видим, с числами шутки плохи.</a:t>
            </a:r>
            <a:endParaRPr lang="ru-RU" dirty="0"/>
          </a:p>
        </p:txBody>
      </p:sp>
      <p:pic>
        <p:nvPicPr>
          <p:cNvPr id="26626" name="Picture 2" descr="https://pbs.twimg.com/media/DCOk3fHXYAEux3i.jpg:large"/>
          <p:cNvPicPr>
            <a:picLocks noChangeAspect="1" noChangeArrowheads="1"/>
          </p:cNvPicPr>
          <p:nvPr/>
        </p:nvPicPr>
        <p:blipFill>
          <a:blip r:embed="rId2"/>
          <a:srcRect/>
          <a:stretch>
            <a:fillRect/>
          </a:stretch>
        </p:blipFill>
        <p:spPr bwMode="auto">
          <a:xfrm>
            <a:off x="8428381" y="3261150"/>
            <a:ext cx="2769705" cy="2931344"/>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ЦИФРА 12</a:t>
            </a:r>
            <a:endParaRPr lang="ru-RU" dirty="0"/>
          </a:p>
        </p:txBody>
      </p:sp>
      <p:sp>
        <p:nvSpPr>
          <p:cNvPr id="3" name="Содержимое 2"/>
          <p:cNvSpPr>
            <a:spLocks noGrp="1"/>
          </p:cNvSpPr>
          <p:nvPr>
            <p:ph idx="1"/>
          </p:nvPr>
        </p:nvSpPr>
        <p:spPr/>
        <p:txBody>
          <a:bodyPr>
            <a:normAutofit fontScale="92500" lnSpcReduction="10000"/>
          </a:bodyPr>
          <a:lstStyle/>
          <a:p>
            <a:pPr fontAlgn="base"/>
            <a:r>
              <a:rPr lang="ru-RU" dirty="0" smtClean="0"/>
              <a:t>Особое значение придается числу 12 – оно играет большую роль в астрологии, при исчислении времени и для календаря. Смена времен года легко вычисляется по полнолуниям. 12 раз появляется на небе круглая Луна, пока замкнется круг времен года. На основе этих наблюдений наши предки разделили год. Сутки тоже делятся на 2 части по 12 часов. А Солнцу требуется 12 месяцев, чтобы совершить свой годовой путь. Число 12, по-видимому, представляет основной принцип Вселенной.</a:t>
            </a:r>
          </a:p>
          <a:p>
            <a:pPr fontAlgn="base"/>
            <a:r>
              <a:rPr lang="ru-RU" dirty="0" smtClean="0"/>
              <a:t>Это число также мы постоянно находим в мифологии и религии. Например, греческий легендарный герой Геракл совершил именно 12 подвигов. Ветхий завет гласит, что народ </a:t>
            </a:r>
            <a:r>
              <a:rPr lang="ru-RU" dirty="0" err="1" smtClean="0"/>
              <a:t>Израилев</a:t>
            </a:r>
            <a:r>
              <a:rPr lang="ru-RU" dirty="0" smtClean="0"/>
              <a:t> состоит из 12 колен. В Новом Завете Иисус собрал вокруг себя 12 апостолов. Даже в Апокалипсисе от </a:t>
            </a:r>
            <a:r>
              <a:rPr lang="ru-RU" dirty="0" err="1" smtClean="0"/>
              <a:t>Ионна</a:t>
            </a:r>
            <a:r>
              <a:rPr lang="ru-RU" dirty="0" smtClean="0"/>
              <a:t> нельзя не заметить важную роль числа 12. Небесный Иерусалим имеет 12 ворот, стена города имеет 12 оснований, и на них написаны имена 12 апостолов. Для поклонения </a:t>
            </a:r>
            <a:r>
              <a:rPr lang="ru-RU" dirty="0" err="1" smtClean="0"/>
              <a:t>Агнецу</a:t>
            </a:r>
            <a:r>
              <a:rPr lang="ru-RU" dirty="0" smtClean="0"/>
              <a:t> выбираются по 12000 праведников от каждого из 12 колен Израиля.</a:t>
            </a:r>
          </a:p>
        </p:txBody>
      </p:sp>
      <p:sp>
        <p:nvSpPr>
          <p:cNvPr id="4" name="Текст 3"/>
          <p:cNvSpPr>
            <a:spLocks noGrp="1"/>
          </p:cNvSpPr>
          <p:nvPr>
            <p:ph type="body" sz="half" idx="2"/>
          </p:nvPr>
        </p:nvSpPr>
        <p:spPr/>
        <p:txBody>
          <a:bodyPr/>
          <a:lstStyle/>
          <a:p>
            <a:endParaRPr lang="ru-RU" dirty="0"/>
          </a:p>
        </p:txBody>
      </p:sp>
      <p:pic>
        <p:nvPicPr>
          <p:cNvPr id="5" name="Picture 2" descr="http://femina-party.com/upload/gallery_big/935d39-i8.jpg"/>
          <p:cNvPicPr>
            <a:picLocks noChangeAspect="1" noChangeArrowheads="1"/>
          </p:cNvPicPr>
          <p:nvPr/>
        </p:nvPicPr>
        <p:blipFill>
          <a:blip r:embed="rId2"/>
          <a:srcRect/>
          <a:stretch>
            <a:fillRect/>
          </a:stretch>
        </p:blipFill>
        <p:spPr bwMode="auto">
          <a:xfrm>
            <a:off x="8085630" y="3237843"/>
            <a:ext cx="3580853" cy="268564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ЦИФРА 13</a:t>
            </a:r>
            <a:endParaRPr lang="ru-RU" dirty="0"/>
          </a:p>
        </p:txBody>
      </p:sp>
      <p:sp>
        <p:nvSpPr>
          <p:cNvPr id="3" name="Содержимое 2"/>
          <p:cNvSpPr>
            <a:spLocks noGrp="1"/>
          </p:cNvSpPr>
          <p:nvPr>
            <p:ph idx="1"/>
          </p:nvPr>
        </p:nvSpPr>
        <p:spPr/>
        <p:txBody>
          <a:bodyPr/>
          <a:lstStyle/>
          <a:p>
            <a:r>
              <a:rPr lang="ru-RU" dirty="0" smtClean="0"/>
              <a:t>Трудно найти человека, который бы не знал, что такое «чертова дюжина» - число 13. Во многих странах его избегают. Почти по всей Европе нет железнодорожных вагонов №13. Под этим же несчастливым номером нет и мест в вагонах. На улицах, как правило, отсутствуют дома с номером 13.</a:t>
            </a:r>
          </a:p>
          <a:p>
            <a:pPr marL="457200" indent="-457200"/>
            <a:r>
              <a:rPr lang="ru-RU" dirty="0" smtClean="0"/>
              <a:t>Число 13 в религии:</a:t>
            </a:r>
          </a:p>
          <a:p>
            <a:pPr marL="1097280" lvl="2" indent="-457200">
              <a:buFont typeface="Wingdings" pitchFamily="2" charset="2"/>
              <a:buChar char="Ø"/>
            </a:pPr>
            <a:r>
              <a:rPr lang="ru-RU" dirty="0" smtClean="0"/>
              <a:t>Иисус Христос и Его 12 апостолов, — считалось уже проявлением божественного могущества во всём мире.</a:t>
            </a:r>
          </a:p>
          <a:p>
            <a:pPr marL="1097280" lvl="2" indent="-457200">
              <a:buFont typeface="Wingdings" pitchFamily="2" charset="2"/>
              <a:buChar char="Ø"/>
            </a:pPr>
            <a:r>
              <a:rPr lang="ru-RU" dirty="0" smtClean="0"/>
              <a:t>Софийский Собор строился с 13 куполами. Для христиан число «13» также связано с Девой Марией, одна из миссий которой — поразить голову Сатаны.</a:t>
            </a:r>
          </a:p>
          <a:p>
            <a:endParaRPr lang="ru-RU" dirty="0" smtClean="0"/>
          </a:p>
          <a:p>
            <a:endParaRPr lang="ru-RU" dirty="0"/>
          </a:p>
        </p:txBody>
      </p:sp>
      <p:pic>
        <p:nvPicPr>
          <p:cNvPr id="20484" name="Picture 4" descr="http://cdn4.imgbb.ru/user/35/356025/201502/3f1ec24bd645dfe193ec35d4da13e598.jpg"/>
          <p:cNvPicPr>
            <a:picLocks noChangeAspect="1" noChangeArrowheads="1"/>
          </p:cNvPicPr>
          <p:nvPr/>
        </p:nvPicPr>
        <p:blipFill>
          <a:blip r:embed="rId2"/>
          <a:srcRect/>
          <a:stretch>
            <a:fillRect/>
          </a:stretch>
        </p:blipFill>
        <p:spPr bwMode="auto">
          <a:xfrm>
            <a:off x="6387549" y="4423053"/>
            <a:ext cx="1711048" cy="1711048"/>
          </a:xfrm>
          <a:prstGeom prst="rect">
            <a:avLst/>
          </a:prstGeom>
          <a:noFill/>
        </p:spPr>
      </p:pic>
      <p:pic>
        <p:nvPicPr>
          <p:cNvPr id="20486" name="Picture 6" descr="http://image.tmdb.org/t/p/w500/qoP4xq8YZff6clhfSfZYGiqm8xa.jpg"/>
          <p:cNvPicPr>
            <a:picLocks noChangeAspect="1" noChangeArrowheads="1"/>
          </p:cNvPicPr>
          <p:nvPr/>
        </p:nvPicPr>
        <p:blipFill>
          <a:blip r:embed="rId3"/>
          <a:srcRect/>
          <a:stretch>
            <a:fillRect/>
          </a:stretch>
        </p:blipFill>
        <p:spPr bwMode="auto">
          <a:xfrm>
            <a:off x="9819862" y="3205445"/>
            <a:ext cx="1762540" cy="2457373"/>
          </a:xfrm>
          <a:prstGeom prst="rect">
            <a:avLst/>
          </a:prstGeom>
          <a:noFill/>
        </p:spPr>
      </p:pic>
      <p:pic>
        <p:nvPicPr>
          <p:cNvPr id="20488" name="Picture 8" descr="http://cliparts.co/cliparts/kc8/58X/kc858X9Ki.jpg"/>
          <p:cNvPicPr>
            <a:picLocks noChangeAspect="1" noChangeArrowheads="1"/>
          </p:cNvPicPr>
          <p:nvPr/>
        </p:nvPicPr>
        <p:blipFill>
          <a:blip r:embed="rId4"/>
          <a:srcRect/>
          <a:stretch>
            <a:fillRect/>
          </a:stretch>
        </p:blipFill>
        <p:spPr bwMode="auto">
          <a:xfrm>
            <a:off x="1550504" y="4662158"/>
            <a:ext cx="3083477" cy="1320093"/>
          </a:xfrm>
          <a:prstGeom prst="rect">
            <a:avLst/>
          </a:prstGeom>
          <a:noFill/>
        </p:spPr>
      </p:pic>
      <p:sp>
        <p:nvSpPr>
          <p:cNvPr id="9" name="Текст 5"/>
          <p:cNvSpPr txBox="1">
            <a:spLocks/>
          </p:cNvSpPr>
          <p:nvPr/>
        </p:nvSpPr>
        <p:spPr>
          <a:xfrm>
            <a:off x="8958470" y="5724939"/>
            <a:ext cx="2918389" cy="430696"/>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kumimoji="0" lang="ru-RU" sz="1700" b="0" i="0" u="none" strike="noStrike" kern="1200" cap="none" spc="0" normalizeH="0" baseline="0" noProof="0" dirty="0" smtClean="0">
                <a:ln>
                  <a:noFill/>
                </a:ln>
                <a:solidFill>
                  <a:schemeClr val="lt1"/>
                </a:solidFill>
                <a:effectLst/>
                <a:uLnTx/>
                <a:uFillTx/>
                <a:latin typeface="+mn-lt"/>
                <a:ea typeface="+mn-ea"/>
                <a:cs typeface="+mn-cs"/>
              </a:rPr>
              <a:t>«Пятница 13» - фильм</a:t>
            </a:r>
            <a:endParaRPr kumimoji="0" lang="ru-RU" sz="17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Текст 5"/>
          <p:cNvSpPr txBox="1">
            <a:spLocks/>
          </p:cNvSpPr>
          <p:nvPr/>
        </p:nvSpPr>
        <p:spPr>
          <a:xfrm>
            <a:off x="5786674" y="6202017"/>
            <a:ext cx="2734474" cy="477079"/>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600" dirty="0" err="1" smtClean="0"/>
              <a:t>Мемы</a:t>
            </a:r>
            <a:r>
              <a:rPr lang="ru-RU" sz="1600" dirty="0" smtClean="0"/>
              <a:t> в интернете</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Текст 5"/>
          <p:cNvSpPr txBox="1">
            <a:spLocks noGrp="1"/>
          </p:cNvSpPr>
          <p:nvPr>
            <p:ph type="body" sz="half" idx="2"/>
          </p:nvPr>
        </p:nvSpPr>
        <p:spPr>
          <a:xfrm>
            <a:off x="1373322" y="6076121"/>
            <a:ext cx="3227715" cy="583096"/>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kumimoji="0" lang="ru-RU" b="0" i="0" u="none" strike="noStrike" kern="1200" cap="none" spc="0" normalizeH="0" baseline="0" noProof="0" dirty="0" smtClean="0">
                <a:ln>
                  <a:noFill/>
                </a:ln>
                <a:solidFill>
                  <a:schemeClr val="lt1"/>
                </a:solidFill>
                <a:effectLst/>
                <a:uLnTx/>
                <a:uFillTx/>
                <a:latin typeface="+mn-lt"/>
                <a:ea typeface="+mn-ea"/>
                <a:cs typeface="+mn-cs"/>
              </a:rPr>
              <a:t>Черная</a:t>
            </a:r>
            <a:r>
              <a:rPr kumimoji="0" lang="ru-RU" b="0" i="0" u="none" strike="noStrike" kern="1200" cap="none" spc="0" normalizeH="0" noProof="0" dirty="0" smtClean="0">
                <a:ln>
                  <a:noFill/>
                </a:ln>
                <a:solidFill>
                  <a:schemeClr val="lt1"/>
                </a:solidFill>
                <a:effectLst/>
                <a:uLnTx/>
                <a:uFillTx/>
                <a:latin typeface="+mn-lt"/>
                <a:ea typeface="+mn-ea"/>
                <a:cs typeface="+mn-cs"/>
              </a:rPr>
              <a:t> кошка и число 13</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44957" y="289962"/>
            <a:ext cx="3227715" cy="1687924"/>
          </a:xfrm>
        </p:spPr>
        <p:txBody>
          <a:bodyPr/>
          <a:lstStyle/>
          <a:p>
            <a:r>
              <a:rPr lang="ru-RU" dirty="0" smtClean="0"/>
              <a:t>ЦИФРА 12</a:t>
            </a:r>
            <a:endParaRPr lang="ru-RU" dirty="0"/>
          </a:p>
        </p:txBody>
      </p:sp>
      <p:sp>
        <p:nvSpPr>
          <p:cNvPr id="3" name="Содержимое 2"/>
          <p:cNvSpPr>
            <a:spLocks noGrp="1"/>
          </p:cNvSpPr>
          <p:nvPr>
            <p:ph idx="1"/>
          </p:nvPr>
        </p:nvSpPr>
        <p:spPr/>
        <p:txBody>
          <a:bodyPr/>
          <a:lstStyle/>
          <a:p>
            <a:pPr fontAlgn="base"/>
            <a:r>
              <a:rPr lang="ru-RU" dirty="0" smtClean="0"/>
              <a:t>В истории мы тоже замечаем присутствие числа12. Так, римляне записали свои законы в V в. до </a:t>
            </a:r>
            <a:r>
              <a:rPr lang="ru-RU" dirty="0" err="1" smtClean="0"/>
              <a:t>н.э.на</a:t>
            </a:r>
            <a:r>
              <a:rPr lang="ru-RU" dirty="0" smtClean="0"/>
              <a:t> 12 скрижалях – эти скрижали представляли основу римской жизни. А как вам обычай назначать при судебных процессах 12 присяжных! Случайность?</a:t>
            </a:r>
          </a:p>
          <a:p>
            <a:pPr fontAlgn="base"/>
            <a:r>
              <a:rPr lang="ru-RU" dirty="0" smtClean="0"/>
              <a:t>Вот если умножить число божественных принципов (3) на число материального мира (4), получается число совершенства (12). Итак, получается, что это число символизирует порядок в пространстве и времени.</a:t>
            </a:r>
          </a:p>
          <a:p>
            <a:endParaRPr lang="ru-RU" dirty="0"/>
          </a:p>
        </p:txBody>
      </p:sp>
      <p:pic>
        <p:nvPicPr>
          <p:cNvPr id="30724" name="Picture 4" descr="http://www.moviemaxx.ch/ressources/cover/en/bluray/front/7854.jpg"/>
          <p:cNvPicPr>
            <a:picLocks noChangeAspect="1" noChangeArrowheads="1"/>
          </p:cNvPicPr>
          <p:nvPr/>
        </p:nvPicPr>
        <p:blipFill>
          <a:blip r:embed="rId2"/>
          <a:srcRect/>
          <a:stretch>
            <a:fillRect/>
          </a:stretch>
        </p:blipFill>
        <p:spPr bwMode="auto">
          <a:xfrm>
            <a:off x="9078311" y="2380592"/>
            <a:ext cx="2218230" cy="2672968"/>
          </a:xfrm>
          <a:prstGeom prst="rect">
            <a:avLst/>
          </a:prstGeom>
          <a:noFill/>
        </p:spPr>
      </p:pic>
      <p:pic>
        <p:nvPicPr>
          <p:cNvPr id="30726" name="Picture 6" descr="http://bigtorrent-ua.com/upload/poster/more350/3167.jpg"/>
          <p:cNvPicPr>
            <a:picLocks noChangeAspect="1" noChangeArrowheads="1"/>
          </p:cNvPicPr>
          <p:nvPr/>
        </p:nvPicPr>
        <p:blipFill>
          <a:blip r:embed="rId3"/>
          <a:srcRect/>
          <a:stretch>
            <a:fillRect/>
          </a:stretch>
        </p:blipFill>
        <p:spPr bwMode="auto">
          <a:xfrm>
            <a:off x="6202248" y="3795220"/>
            <a:ext cx="2174387" cy="3062780"/>
          </a:xfrm>
          <a:prstGeom prst="rect">
            <a:avLst/>
          </a:prstGeom>
          <a:noFill/>
        </p:spPr>
      </p:pic>
      <p:pic>
        <p:nvPicPr>
          <p:cNvPr id="30728" name="Picture 8" descr="https://typical-moscow.ru/wp-content/uploads/2016/06/xw_1106622.jpg"/>
          <p:cNvPicPr>
            <a:picLocks noChangeAspect="1" noChangeArrowheads="1"/>
          </p:cNvPicPr>
          <p:nvPr/>
        </p:nvPicPr>
        <p:blipFill>
          <a:blip r:embed="rId4"/>
          <a:srcRect/>
          <a:stretch>
            <a:fillRect/>
          </a:stretch>
        </p:blipFill>
        <p:spPr bwMode="auto">
          <a:xfrm>
            <a:off x="1180333" y="3689242"/>
            <a:ext cx="3848866" cy="2186370"/>
          </a:xfrm>
          <a:prstGeom prst="rect">
            <a:avLst/>
          </a:prstGeom>
          <a:noFill/>
        </p:spPr>
      </p:pic>
      <p:sp>
        <p:nvSpPr>
          <p:cNvPr id="9" name="Текст 5"/>
          <p:cNvSpPr txBox="1">
            <a:spLocks noGrp="1"/>
          </p:cNvSpPr>
          <p:nvPr>
            <p:ph type="body" sz="half" idx="2"/>
          </p:nvPr>
        </p:nvSpPr>
        <p:spPr>
          <a:xfrm>
            <a:off x="993228" y="5823872"/>
            <a:ext cx="4099034" cy="781879"/>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kumimoji="0" lang="ru-RU" sz="1800" b="0" i="0" u="none" strike="noStrike" kern="1200" cap="none" spc="0" normalizeH="0" baseline="0" noProof="0" dirty="0" smtClean="0">
                <a:ln>
                  <a:noFill/>
                </a:ln>
                <a:solidFill>
                  <a:schemeClr val="lt1"/>
                </a:solidFill>
                <a:effectLst/>
                <a:uLnTx/>
                <a:uFillTx/>
                <a:latin typeface="+mn-lt"/>
                <a:ea typeface="+mn-ea"/>
                <a:cs typeface="+mn-cs"/>
              </a:rPr>
              <a:t>В России</a:t>
            </a:r>
            <a:r>
              <a:rPr kumimoji="0" lang="ru-RU" sz="1800" b="0" i="0" u="none" strike="noStrike" kern="1200" cap="none" spc="0" normalizeH="0" noProof="0" dirty="0" smtClean="0">
                <a:ln>
                  <a:noFill/>
                </a:ln>
                <a:solidFill>
                  <a:schemeClr val="lt1"/>
                </a:solidFill>
                <a:effectLst/>
                <a:uLnTx/>
                <a:uFillTx/>
                <a:latin typeface="+mn-lt"/>
                <a:ea typeface="+mn-ea"/>
                <a:cs typeface="+mn-cs"/>
              </a:rPr>
              <a:t> день независимости – 12 июня</a:t>
            </a:r>
            <a:endParaRPr kumimoji="0" lang="ru-RU"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 name="Текст 5"/>
          <p:cNvSpPr txBox="1">
            <a:spLocks/>
          </p:cNvSpPr>
          <p:nvPr/>
        </p:nvSpPr>
        <p:spPr>
          <a:xfrm>
            <a:off x="8499336" y="5067128"/>
            <a:ext cx="3227715" cy="583096"/>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dirty="0" smtClean="0"/>
              <a:t>«12 обезьян» - фильм</a:t>
            </a:r>
            <a:endParaRPr kumimoji="0" lang="ru-RU"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Текст 5"/>
          <p:cNvSpPr txBox="1">
            <a:spLocks/>
          </p:cNvSpPr>
          <p:nvPr/>
        </p:nvSpPr>
        <p:spPr>
          <a:xfrm>
            <a:off x="5782412" y="6274904"/>
            <a:ext cx="3227715" cy="583096"/>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dirty="0" smtClean="0"/>
              <a:t>«12 стульев» - фильм</a:t>
            </a:r>
            <a:endParaRPr kumimoji="0" lang="ru-RU"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ЭЗОТЕРИЧЕСКАЯ НАУКА</a:t>
            </a:r>
            <a:endParaRPr lang="ru-RU" dirty="0"/>
          </a:p>
        </p:txBody>
      </p:sp>
      <p:sp>
        <p:nvSpPr>
          <p:cNvPr id="3" name="Содержимое 2"/>
          <p:cNvSpPr>
            <a:spLocks noGrp="1"/>
          </p:cNvSpPr>
          <p:nvPr>
            <p:ph idx="1"/>
          </p:nvPr>
        </p:nvSpPr>
        <p:spPr/>
        <p:txBody>
          <a:bodyPr/>
          <a:lstStyle/>
          <a:p>
            <a:r>
              <a:rPr lang="ru-RU" dirty="0" smtClean="0"/>
              <a:t>Нумерологией, или магией чисел, называют древнюю эзотерическую науку о числах. Однако, в действительности нумерология более сродни астрологии, чем магии. В ее основу положен тот факт, что все многоразрядные числа могут быть превращены в одноразрядные, от одного до девяти. А единичные числа, согласно нумерологии, соответствуют определенным признакам, характеризующим человека и влияющим на его жизнь, на особенности личности. Хотя вообще-то ни один </a:t>
            </a:r>
            <a:r>
              <a:rPr lang="ru-RU" dirty="0" err="1" smtClean="0"/>
              <a:t>нумеролог</a:t>
            </a:r>
            <a:r>
              <a:rPr lang="ru-RU" dirty="0" smtClean="0"/>
              <a:t> не сможет объяснить причину «поведения» и </a:t>
            </a:r>
            <a:r>
              <a:rPr lang="ru-RU" dirty="0" err="1" smtClean="0"/>
              <a:t>сакральность</a:t>
            </a:r>
            <a:r>
              <a:rPr lang="ru-RU" dirty="0" smtClean="0"/>
              <a:t> тех или иных числовых знаков. Это принимается как данность, впрочем, как и многое в эзотерике.</a:t>
            </a:r>
            <a:endParaRPr lang="ru-RU" dirty="0"/>
          </a:p>
        </p:txBody>
      </p:sp>
      <p:pic>
        <p:nvPicPr>
          <p:cNvPr id="21506" name="Picture 2" descr="https://arganesh3.files.wordpress.com/2013/04/fractal-universe.jpg"/>
          <p:cNvPicPr>
            <a:picLocks noChangeAspect="1" noChangeArrowheads="1"/>
          </p:cNvPicPr>
          <p:nvPr/>
        </p:nvPicPr>
        <p:blipFill>
          <a:blip r:embed="rId2"/>
          <a:srcRect/>
          <a:stretch>
            <a:fillRect/>
          </a:stretch>
        </p:blipFill>
        <p:spPr bwMode="auto">
          <a:xfrm>
            <a:off x="172278" y="3975757"/>
            <a:ext cx="2796209" cy="2882243"/>
          </a:xfrm>
          <a:prstGeom prst="rect">
            <a:avLst/>
          </a:prstGeom>
          <a:noFill/>
        </p:spPr>
      </p:pic>
      <p:pic>
        <p:nvPicPr>
          <p:cNvPr id="21508" name="Picture 4" descr="http://infalliblewisdom.com/wp-content/uploads/2016/04/MindToMatter.jpg"/>
          <p:cNvPicPr>
            <a:picLocks noChangeAspect="1" noChangeArrowheads="1"/>
          </p:cNvPicPr>
          <p:nvPr/>
        </p:nvPicPr>
        <p:blipFill>
          <a:blip r:embed="rId3"/>
          <a:srcRect/>
          <a:stretch>
            <a:fillRect/>
          </a:stretch>
        </p:blipFill>
        <p:spPr bwMode="auto">
          <a:xfrm>
            <a:off x="159026" y="1669772"/>
            <a:ext cx="2809461" cy="2325757"/>
          </a:xfrm>
          <a:prstGeom prst="rect">
            <a:avLst/>
          </a:prstGeom>
          <a:noFill/>
        </p:spPr>
      </p:pic>
      <p:pic>
        <p:nvPicPr>
          <p:cNvPr id="21510" name="Picture 6" descr="https://higherdensity.files.wordpress.com/2015/10/gateway-1.jpg"/>
          <p:cNvPicPr>
            <a:picLocks noChangeAspect="1" noChangeArrowheads="1"/>
          </p:cNvPicPr>
          <p:nvPr/>
        </p:nvPicPr>
        <p:blipFill>
          <a:blip r:embed="rId4"/>
          <a:srcRect/>
          <a:stretch>
            <a:fillRect/>
          </a:stretch>
        </p:blipFill>
        <p:spPr bwMode="auto">
          <a:xfrm>
            <a:off x="168827" y="0"/>
            <a:ext cx="2799660" cy="2305878"/>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ВВЕДЕНИЕ</a:t>
            </a:r>
            <a:endParaRPr lang="ru-RU" dirty="0"/>
          </a:p>
        </p:txBody>
      </p:sp>
      <p:sp>
        <p:nvSpPr>
          <p:cNvPr id="3" name="Содержимое 2"/>
          <p:cNvSpPr>
            <a:spLocks noGrp="1"/>
          </p:cNvSpPr>
          <p:nvPr>
            <p:ph idx="1"/>
          </p:nvPr>
        </p:nvSpPr>
        <p:spPr/>
        <p:txBody>
          <a:bodyPr>
            <a:normAutofit/>
          </a:bodyPr>
          <a:lstStyle/>
          <a:p>
            <a:r>
              <a:rPr lang="ru-RU" sz="2400" dirty="0" smtClean="0"/>
              <a:t>В наше время мы часто относимся суеверно к числам. Нам кажется, что они обладают некоторыми магическими свойствами. Например, мы часто избегаем число 13, считая его за корнем неудач, а число 666 относим к числам Дьявола. Откуда это появилось? Почему мы в это верим? Кто «первооткрыватель» этой магии? По каким причинам это стало распространяться? Ответы на эти вопросы я и попытаюсь найти.</a:t>
            </a:r>
            <a:endParaRPr lang="ru-RU" sz="2400" dirty="0"/>
          </a:p>
        </p:txBody>
      </p:sp>
      <p:pic>
        <p:nvPicPr>
          <p:cNvPr id="1026" name="Picture 2" descr="http://www.klass39.ru/wp-content/uploads/2012/01/73490929_cifruy.jpg"/>
          <p:cNvPicPr>
            <a:picLocks noChangeAspect="1" noChangeArrowheads="1"/>
          </p:cNvPicPr>
          <p:nvPr/>
        </p:nvPicPr>
        <p:blipFill>
          <a:blip r:embed="rId2"/>
          <a:srcRect/>
          <a:stretch>
            <a:fillRect/>
          </a:stretch>
        </p:blipFill>
        <p:spPr bwMode="auto">
          <a:xfrm flipV="1">
            <a:off x="470265" y="4728754"/>
            <a:ext cx="2351312" cy="2129246"/>
          </a:xfrm>
          <a:prstGeom prst="rect">
            <a:avLst/>
          </a:prstGeom>
          <a:noFill/>
        </p:spPr>
      </p:pic>
      <p:pic>
        <p:nvPicPr>
          <p:cNvPr id="1028" name="Picture 4" descr="http://www.klass39.ru/wp-content/uploads/2012/01/73490929_cifruy.jpg"/>
          <p:cNvPicPr>
            <a:picLocks noChangeAspect="1" noChangeArrowheads="1"/>
          </p:cNvPicPr>
          <p:nvPr/>
        </p:nvPicPr>
        <p:blipFill>
          <a:blip r:embed="rId2"/>
          <a:srcRect/>
          <a:stretch>
            <a:fillRect/>
          </a:stretch>
        </p:blipFill>
        <p:spPr bwMode="auto">
          <a:xfrm>
            <a:off x="496389" y="2484163"/>
            <a:ext cx="2351314" cy="2255433"/>
          </a:xfrm>
          <a:prstGeom prst="rect">
            <a:avLst/>
          </a:prstGeom>
          <a:noFill/>
        </p:spPr>
      </p:pic>
      <p:pic>
        <p:nvPicPr>
          <p:cNvPr id="1030" name="Picture 6" descr="http://www.klass39.ru/wp-content/uploads/2012/01/73490929_cifruy.jpg"/>
          <p:cNvPicPr>
            <a:picLocks noChangeAspect="1" noChangeArrowheads="1"/>
          </p:cNvPicPr>
          <p:nvPr/>
        </p:nvPicPr>
        <p:blipFill>
          <a:blip r:embed="rId2"/>
          <a:srcRect/>
          <a:stretch>
            <a:fillRect/>
          </a:stretch>
        </p:blipFill>
        <p:spPr bwMode="auto">
          <a:xfrm>
            <a:off x="492037" y="0"/>
            <a:ext cx="2351313" cy="2625634"/>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6488" y="940904"/>
            <a:ext cx="3227715" cy="2250927"/>
          </a:xfrm>
        </p:spPr>
        <p:txBody>
          <a:bodyPr>
            <a:normAutofit/>
          </a:bodyPr>
          <a:lstStyle/>
          <a:p>
            <a:r>
              <a:rPr lang="ru-RU" sz="2800" dirty="0" smtClean="0"/>
              <a:t>ЭЗОТЕРИЧЕСКАЯ НАУКА</a:t>
            </a:r>
            <a:endParaRPr lang="ru-RU" sz="2800" dirty="0"/>
          </a:p>
        </p:txBody>
      </p:sp>
      <p:sp>
        <p:nvSpPr>
          <p:cNvPr id="4" name="Содержимое 3"/>
          <p:cNvSpPr>
            <a:spLocks noGrp="1"/>
          </p:cNvSpPr>
          <p:nvPr>
            <p:ph idx="1"/>
          </p:nvPr>
        </p:nvSpPr>
        <p:spPr/>
        <p:txBody>
          <a:bodyPr/>
          <a:lstStyle/>
          <a:p>
            <a:r>
              <a:rPr lang="ru-RU" dirty="0" smtClean="0"/>
              <a:t>Можно сказать, что нумерология - это система знаний о мистических или эзотерических связях между числами и людьми, а также различными физическими объектами. Эта система была в большом ходу, как уже сказано, у древних математиков, которые использовали ее для предсказании и характеристик в так называемых </a:t>
            </a:r>
            <a:r>
              <a:rPr lang="ru-RU" dirty="0" err="1" smtClean="0"/>
              <a:t>нумерологических</a:t>
            </a:r>
            <a:r>
              <a:rPr lang="ru-RU" dirty="0" smtClean="0"/>
              <a:t> гаданиях. Много позже нумерология перестала считаться математическим знанием, вроде как химия отделилась от алхимии, а астрономы перестали признавать астрологию.</a:t>
            </a:r>
          </a:p>
          <a:p>
            <a:endParaRPr lang="ru-RU" dirty="0"/>
          </a:p>
        </p:txBody>
      </p:sp>
      <p:sp>
        <p:nvSpPr>
          <p:cNvPr id="23556" name="AutoShape 4" descr="http://images.literatura.by/covers/m/numerologiya-data-rozhdeniya-i-sud-ba.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http://images.literatura.by/covers/m/numerologiya-data-rozhdeniya-i-sud-ba.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60" name="AutoShape 8" descr="http://images.literatura.by/covers/m/numerologiya-data-rozhdeniya-i-sud-ba.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2" name="Picture 10" descr="http://images.literatura.by/covers/m/numerologiya-data-rozhdeniya-i-sud-ba.jpg"/>
          <p:cNvPicPr>
            <a:picLocks noChangeAspect="1" noChangeArrowheads="1"/>
          </p:cNvPicPr>
          <p:nvPr/>
        </p:nvPicPr>
        <p:blipFill>
          <a:blip r:embed="rId2"/>
          <a:srcRect/>
          <a:stretch>
            <a:fillRect/>
          </a:stretch>
        </p:blipFill>
        <p:spPr bwMode="auto">
          <a:xfrm>
            <a:off x="871191" y="3673192"/>
            <a:ext cx="2203313" cy="2276757"/>
          </a:xfrm>
          <a:prstGeom prst="rect">
            <a:avLst/>
          </a:prstGeom>
          <a:noFill/>
        </p:spPr>
      </p:pic>
      <p:pic>
        <p:nvPicPr>
          <p:cNvPr id="23564" name="Picture 12" descr="http://homedecorrs.com/system/uploads/page_file/source/831/818/818831/768599-818831.jpg"/>
          <p:cNvPicPr>
            <a:picLocks noChangeAspect="1" noChangeArrowheads="1"/>
          </p:cNvPicPr>
          <p:nvPr/>
        </p:nvPicPr>
        <p:blipFill>
          <a:blip r:embed="rId3"/>
          <a:srcRect/>
          <a:stretch>
            <a:fillRect/>
          </a:stretch>
        </p:blipFill>
        <p:spPr bwMode="auto">
          <a:xfrm>
            <a:off x="3617843" y="3812428"/>
            <a:ext cx="3775075" cy="1558567"/>
          </a:xfrm>
          <a:prstGeom prst="rect">
            <a:avLst/>
          </a:prstGeom>
          <a:noFill/>
        </p:spPr>
      </p:pic>
      <p:sp>
        <p:nvSpPr>
          <p:cNvPr id="11" name="Текст 5"/>
          <p:cNvSpPr txBox="1">
            <a:spLocks/>
          </p:cNvSpPr>
          <p:nvPr/>
        </p:nvSpPr>
        <p:spPr>
          <a:xfrm>
            <a:off x="4150031" y="5360504"/>
            <a:ext cx="2734474" cy="477079"/>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600" dirty="0" smtClean="0"/>
              <a:t>Нумерология имени</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Текст 5"/>
          <p:cNvSpPr txBox="1">
            <a:spLocks/>
          </p:cNvSpPr>
          <p:nvPr/>
        </p:nvSpPr>
        <p:spPr>
          <a:xfrm>
            <a:off x="419544" y="5989983"/>
            <a:ext cx="3118787" cy="583095"/>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400" dirty="0" smtClean="0"/>
              <a:t>Нумерология по дате рождения</a:t>
            </a:r>
            <a:endParaRPr kumimoji="0" lang="ru-RU" sz="1400" b="0" i="0" u="none" strike="noStrike" kern="1200" cap="none" spc="0" normalizeH="0" baseline="0" noProof="0" dirty="0">
              <a:ln>
                <a:noFill/>
              </a:ln>
              <a:solidFill>
                <a:schemeClr val="lt1"/>
              </a:solidFill>
              <a:effectLst/>
              <a:uLnTx/>
              <a:uFillTx/>
              <a:latin typeface="+mn-lt"/>
              <a:ea typeface="+mn-ea"/>
              <a:cs typeface="+mn-cs"/>
            </a:endParaRPr>
          </a:p>
        </p:txBody>
      </p:sp>
      <p:pic>
        <p:nvPicPr>
          <p:cNvPr id="23566" name="Picture 14" descr="http://mtdata.ru/u3/photo5580/20122736784-0/original.jpg"/>
          <p:cNvPicPr>
            <a:picLocks noChangeAspect="1" noChangeArrowheads="1"/>
          </p:cNvPicPr>
          <p:nvPr/>
        </p:nvPicPr>
        <p:blipFill>
          <a:blip r:embed="rId4"/>
          <a:srcRect/>
          <a:stretch>
            <a:fillRect/>
          </a:stretch>
        </p:blipFill>
        <p:spPr bwMode="auto">
          <a:xfrm>
            <a:off x="8149551" y="4055165"/>
            <a:ext cx="3477437" cy="1935026"/>
          </a:xfrm>
          <a:prstGeom prst="rect">
            <a:avLst/>
          </a:prstGeom>
          <a:noFill/>
        </p:spPr>
      </p:pic>
      <p:sp>
        <p:nvSpPr>
          <p:cNvPr id="14" name="Текст 5"/>
          <p:cNvSpPr txBox="1">
            <a:spLocks/>
          </p:cNvSpPr>
          <p:nvPr/>
        </p:nvSpPr>
        <p:spPr>
          <a:xfrm>
            <a:off x="8490118" y="6069495"/>
            <a:ext cx="2734474" cy="477079"/>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600" dirty="0" smtClean="0"/>
              <a:t>Нумерология любви</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ЭЗОТЕРИЧЕСКАЯ НАУКА</a:t>
            </a:r>
            <a:endParaRPr lang="ru-RU" dirty="0"/>
          </a:p>
        </p:txBody>
      </p:sp>
      <p:sp>
        <p:nvSpPr>
          <p:cNvPr id="3" name="Содержимое 2"/>
          <p:cNvSpPr>
            <a:spLocks noGrp="1"/>
          </p:cNvSpPr>
          <p:nvPr>
            <p:ph idx="1"/>
          </p:nvPr>
        </p:nvSpPr>
        <p:spPr/>
        <p:txBody>
          <a:bodyPr/>
          <a:lstStyle/>
          <a:p>
            <a:r>
              <a:rPr lang="ru-RU" dirty="0" smtClean="0"/>
              <a:t>Однако, </a:t>
            </a:r>
            <a:r>
              <a:rPr lang="ru-RU" dirty="0" err="1" smtClean="0"/>
              <a:t>нумерологи</a:t>
            </a:r>
            <a:r>
              <a:rPr lang="ru-RU" dirty="0" smtClean="0"/>
              <a:t> верят, что эта наука очень важная часть человеческого понимания мира. Они утверждают, что за каждым однозначным числом скрываются свойства, образы и понятия. Вот почему с помощью </a:t>
            </a:r>
            <a:r>
              <a:rPr lang="ru-RU" dirty="0" err="1" smtClean="0"/>
              <a:t>нумерологического</a:t>
            </a:r>
            <a:r>
              <a:rPr lang="ru-RU" dirty="0" smtClean="0"/>
              <a:t> анализа можно определить способности человека к тому или иному виду деятельности, меру его талантливости, свойства его характера.</a:t>
            </a:r>
            <a:endParaRPr lang="ru-RU" dirty="0"/>
          </a:p>
        </p:txBody>
      </p:sp>
      <p:pic>
        <p:nvPicPr>
          <p:cNvPr id="22530" name="Picture 2" descr="https://multiurok.ru/all-viewImage?image=http://omagia.ru/images/25-1.jpg"/>
          <p:cNvPicPr>
            <a:picLocks noChangeAspect="1" noChangeArrowheads="1"/>
          </p:cNvPicPr>
          <p:nvPr/>
        </p:nvPicPr>
        <p:blipFill>
          <a:blip r:embed="rId2"/>
          <a:srcRect/>
          <a:stretch>
            <a:fillRect/>
          </a:stretch>
        </p:blipFill>
        <p:spPr bwMode="auto">
          <a:xfrm>
            <a:off x="198785" y="4280073"/>
            <a:ext cx="2703442" cy="2577927"/>
          </a:xfrm>
          <a:prstGeom prst="rect">
            <a:avLst/>
          </a:prstGeom>
          <a:noFill/>
        </p:spPr>
      </p:pic>
      <p:pic>
        <p:nvPicPr>
          <p:cNvPr id="22532" name="Picture 4" descr="http://awro.spb.ru/img/goroskop-dati-znakomstva-numerologiya.jpg"/>
          <p:cNvPicPr>
            <a:picLocks noChangeAspect="1" noChangeArrowheads="1"/>
          </p:cNvPicPr>
          <p:nvPr/>
        </p:nvPicPr>
        <p:blipFill>
          <a:blip r:embed="rId3"/>
          <a:srcRect/>
          <a:stretch>
            <a:fillRect/>
          </a:stretch>
        </p:blipFill>
        <p:spPr bwMode="auto">
          <a:xfrm>
            <a:off x="195334" y="2266089"/>
            <a:ext cx="2693640" cy="2040867"/>
          </a:xfrm>
          <a:prstGeom prst="rect">
            <a:avLst/>
          </a:prstGeom>
          <a:noFill/>
        </p:spPr>
      </p:pic>
      <p:pic>
        <p:nvPicPr>
          <p:cNvPr id="22534" name="Picture 6" descr="http://www.proza.ru/pics/2010/06/26/834.jpg"/>
          <p:cNvPicPr>
            <a:picLocks noChangeAspect="1" noChangeArrowheads="1"/>
          </p:cNvPicPr>
          <p:nvPr/>
        </p:nvPicPr>
        <p:blipFill>
          <a:blip r:embed="rId4"/>
          <a:srcRect/>
          <a:stretch>
            <a:fillRect/>
          </a:stretch>
        </p:blipFill>
        <p:spPr bwMode="auto">
          <a:xfrm>
            <a:off x="185530" y="0"/>
            <a:ext cx="2720145" cy="2279374"/>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96975" y="271455"/>
            <a:ext cx="3227715" cy="1687924"/>
          </a:xfrm>
        </p:spPr>
        <p:txBody>
          <a:bodyPr>
            <a:normAutofit/>
          </a:bodyPr>
          <a:lstStyle/>
          <a:p>
            <a:r>
              <a:rPr lang="ru-RU" sz="2800" dirty="0" smtClean="0"/>
              <a:t>ИСТОРИЯ НУМЕРОЛОГИИ</a:t>
            </a:r>
            <a:endParaRPr lang="ru-RU" sz="2800" dirty="0"/>
          </a:p>
        </p:txBody>
      </p:sp>
      <p:sp>
        <p:nvSpPr>
          <p:cNvPr id="5" name="Содержимое 4"/>
          <p:cNvSpPr>
            <a:spLocks noGrp="1"/>
          </p:cNvSpPr>
          <p:nvPr>
            <p:ph idx="1"/>
          </p:nvPr>
        </p:nvSpPr>
        <p:spPr/>
        <p:txBody>
          <a:bodyPr/>
          <a:lstStyle/>
          <a:p>
            <a:r>
              <a:rPr lang="ru-RU" dirty="0" smtClean="0"/>
              <a:t>Что нумерология - область эзотерического знания весьма давняя, это хорошо известно. В древних алфавитах, к примеру в древнееврейском, буквы соответствовали определенным числам, то есть обозначались теми или другими числовыми знаками. Но вот когда нумерология зародилась, в какой стране - точно никто не знает. Одна из причин этого состоит в том, что в те далекие времена между математикой и философией не существовало труднопреодолимых барьеров. Античные ученые, такие как Птолемей, Аристотель, Пифагор, образовывали своих учеников не только по части математики, но и по части философии, и нумерология в этих уроках не стояла особняком.</a:t>
            </a:r>
          </a:p>
          <a:p>
            <a:endParaRPr lang="ru-RU" dirty="0"/>
          </a:p>
        </p:txBody>
      </p:sp>
      <p:pic>
        <p:nvPicPr>
          <p:cNvPr id="24578" name="Picture 2" descr="https://im0-tub-ru.yandex.net/i?id=0c1b5a4ae967005a0594180d35ff7a78&amp;n=13"/>
          <p:cNvPicPr>
            <a:picLocks noChangeAspect="1" noChangeArrowheads="1"/>
          </p:cNvPicPr>
          <p:nvPr/>
        </p:nvPicPr>
        <p:blipFill>
          <a:blip r:embed="rId2"/>
          <a:srcRect/>
          <a:stretch>
            <a:fillRect/>
          </a:stretch>
        </p:blipFill>
        <p:spPr bwMode="auto">
          <a:xfrm>
            <a:off x="9763402" y="2014332"/>
            <a:ext cx="2222932" cy="2513564"/>
          </a:xfrm>
          <a:prstGeom prst="rect">
            <a:avLst/>
          </a:prstGeom>
          <a:noFill/>
        </p:spPr>
      </p:pic>
      <p:pic>
        <p:nvPicPr>
          <p:cNvPr id="24580" name="Picture 4" descr="http://3.bp.blogspot.com/-gQjA553aVDg/UloFrJLWZmI/AAAAAAAAABk/cwbtEYbzduw/s1600/Arist%C3%B3teles.png"/>
          <p:cNvPicPr>
            <a:picLocks noChangeAspect="1" noChangeArrowheads="1"/>
          </p:cNvPicPr>
          <p:nvPr/>
        </p:nvPicPr>
        <p:blipFill>
          <a:blip r:embed="rId3"/>
          <a:srcRect/>
          <a:stretch>
            <a:fillRect/>
          </a:stretch>
        </p:blipFill>
        <p:spPr bwMode="auto">
          <a:xfrm>
            <a:off x="4002156" y="4524212"/>
            <a:ext cx="1948070" cy="2333788"/>
          </a:xfrm>
          <a:prstGeom prst="rect">
            <a:avLst/>
          </a:prstGeom>
          <a:noFill/>
        </p:spPr>
      </p:pic>
      <p:pic>
        <p:nvPicPr>
          <p:cNvPr id="24582" name="Picture 6" descr="http://www.ynet.co.il/PicServer2/24012010/2726201/Ptolemaeus_wa.jpg"/>
          <p:cNvPicPr>
            <a:picLocks noChangeAspect="1" noChangeArrowheads="1"/>
          </p:cNvPicPr>
          <p:nvPr/>
        </p:nvPicPr>
        <p:blipFill>
          <a:blip r:embed="rId4"/>
          <a:srcRect/>
          <a:stretch>
            <a:fillRect/>
          </a:stretch>
        </p:blipFill>
        <p:spPr bwMode="auto">
          <a:xfrm>
            <a:off x="7417766" y="3668396"/>
            <a:ext cx="2335834" cy="2805291"/>
          </a:xfrm>
          <a:prstGeom prst="rect">
            <a:avLst/>
          </a:prstGeom>
          <a:noFill/>
        </p:spPr>
      </p:pic>
      <p:sp>
        <p:nvSpPr>
          <p:cNvPr id="10" name="Текст 5"/>
          <p:cNvSpPr txBox="1">
            <a:spLocks/>
          </p:cNvSpPr>
          <p:nvPr/>
        </p:nvSpPr>
        <p:spPr>
          <a:xfrm>
            <a:off x="9780103" y="4578625"/>
            <a:ext cx="2173357" cy="477079"/>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600" dirty="0" smtClean="0"/>
              <a:t>Пифагор</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Текст 5"/>
          <p:cNvSpPr txBox="1">
            <a:spLocks/>
          </p:cNvSpPr>
          <p:nvPr/>
        </p:nvSpPr>
        <p:spPr>
          <a:xfrm>
            <a:off x="7158274" y="6380921"/>
            <a:ext cx="2734474" cy="477079"/>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kumimoji="0" lang="ru-RU" sz="1600" b="0" i="0" u="none" strike="noStrike" kern="1200" cap="none" spc="0" normalizeH="0" baseline="0" noProof="0" dirty="0" smtClean="0">
                <a:ln>
                  <a:noFill/>
                </a:ln>
                <a:solidFill>
                  <a:schemeClr val="lt1"/>
                </a:solidFill>
                <a:effectLst/>
                <a:uLnTx/>
                <a:uFillTx/>
                <a:latin typeface="+mn-lt"/>
                <a:ea typeface="+mn-ea"/>
                <a:cs typeface="+mn-cs"/>
              </a:rPr>
              <a:t>Птолемей</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Текст 5"/>
          <p:cNvSpPr txBox="1">
            <a:spLocks/>
          </p:cNvSpPr>
          <p:nvPr/>
        </p:nvSpPr>
        <p:spPr>
          <a:xfrm>
            <a:off x="3778971" y="6380921"/>
            <a:ext cx="2734474" cy="477079"/>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600" dirty="0" smtClean="0"/>
              <a:t>Аристотель</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t>ЧИСЛА И ЦИКЛЫ</a:t>
            </a:r>
            <a:endParaRPr lang="ru-RU" dirty="0"/>
          </a:p>
        </p:txBody>
      </p:sp>
      <p:sp>
        <p:nvSpPr>
          <p:cNvPr id="9" name="Содержимое 8"/>
          <p:cNvSpPr>
            <a:spLocks noGrp="1"/>
          </p:cNvSpPr>
          <p:nvPr>
            <p:ph idx="1"/>
          </p:nvPr>
        </p:nvSpPr>
        <p:spPr>
          <a:xfrm>
            <a:off x="2933700" y="2279374"/>
            <a:ext cx="8770571" cy="3651504"/>
          </a:xfrm>
        </p:spPr>
        <p:txBody>
          <a:bodyPr/>
          <a:lstStyle/>
          <a:p>
            <a:r>
              <a:rPr lang="ru-RU" dirty="0" smtClean="0"/>
              <a:t>Согласно нумерологии, время движется по нескончаемо повторяющимся циклам от одного до девяти. И каждый год имеет свое число. Дни и месяцы года разделены на свои циклы, со своими «числами месяца», «числами недели», «числами дня».</a:t>
            </a:r>
            <a:endParaRPr lang="ru-RU" dirty="0"/>
          </a:p>
        </p:txBody>
      </p:sp>
      <p:pic>
        <p:nvPicPr>
          <p:cNvPr id="25602" name="Picture 2" descr="http://gesperus.ru/wp-content/uploads/2017/03/%D1%86%D0%B8%D0%BA%D0%BB%D1%8B-%D0%B6%D0%B8%D0%B7%D0%BD%D0%B8.png"/>
          <p:cNvPicPr>
            <a:picLocks noChangeAspect="1" noChangeArrowheads="1"/>
          </p:cNvPicPr>
          <p:nvPr/>
        </p:nvPicPr>
        <p:blipFill>
          <a:blip r:embed="rId2"/>
          <a:srcRect l="8651" t="5673" b="32062"/>
          <a:stretch>
            <a:fillRect/>
          </a:stretch>
        </p:blipFill>
        <p:spPr bwMode="auto">
          <a:xfrm>
            <a:off x="8415130" y="3776869"/>
            <a:ext cx="3498434" cy="2471527"/>
          </a:xfrm>
          <a:prstGeom prst="rect">
            <a:avLst/>
          </a:prstGeom>
          <a:noFill/>
        </p:spPr>
      </p:pic>
      <p:pic>
        <p:nvPicPr>
          <p:cNvPr id="25604" name="Picture 4" descr="http://xn--i1abbnckbmcl9fb.xn--p1ai/%D1%81%D1%82%D0%B0%D1%82%D1%8C%D0%B8/563275/img4.gif"/>
          <p:cNvPicPr>
            <a:picLocks noChangeAspect="1" noChangeArrowheads="1"/>
          </p:cNvPicPr>
          <p:nvPr/>
        </p:nvPicPr>
        <p:blipFill>
          <a:blip r:embed="rId3"/>
          <a:srcRect/>
          <a:stretch>
            <a:fillRect/>
          </a:stretch>
        </p:blipFill>
        <p:spPr bwMode="auto">
          <a:xfrm>
            <a:off x="4489037" y="4068686"/>
            <a:ext cx="3130964" cy="2072247"/>
          </a:xfrm>
          <a:prstGeom prst="rect">
            <a:avLst/>
          </a:prstGeom>
          <a:noFill/>
        </p:spPr>
      </p:pic>
      <p:sp>
        <p:nvSpPr>
          <p:cNvPr id="12" name="Текст 5"/>
          <p:cNvSpPr txBox="1">
            <a:spLocks/>
          </p:cNvSpPr>
          <p:nvPr/>
        </p:nvSpPr>
        <p:spPr>
          <a:xfrm>
            <a:off x="4229545" y="6208644"/>
            <a:ext cx="3324194" cy="649356"/>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600" dirty="0" smtClean="0"/>
              <a:t>Численный цикл уравнения</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Текст 5"/>
          <p:cNvSpPr txBox="1">
            <a:spLocks/>
          </p:cNvSpPr>
          <p:nvPr/>
        </p:nvSpPr>
        <p:spPr>
          <a:xfrm>
            <a:off x="8523249" y="6168887"/>
            <a:ext cx="3151916" cy="477079"/>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600" dirty="0" smtClean="0"/>
              <a:t>Цикл жизни человека</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pic>
        <p:nvPicPr>
          <p:cNvPr id="25606" name="Picture 6" descr="http://rpp.nashaucheba.ru/pars_docs/refs/72/71517/img6.jpg"/>
          <p:cNvPicPr>
            <a:picLocks noChangeAspect="1" noChangeArrowheads="1"/>
          </p:cNvPicPr>
          <p:nvPr/>
        </p:nvPicPr>
        <p:blipFill>
          <a:blip r:embed="rId4"/>
          <a:srcRect t="13050"/>
          <a:stretch>
            <a:fillRect/>
          </a:stretch>
        </p:blipFill>
        <p:spPr bwMode="auto">
          <a:xfrm>
            <a:off x="357809" y="3764210"/>
            <a:ext cx="3458817" cy="2255591"/>
          </a:xfrm>
          <a:prstGeom prst="rect">
            <a:avLst/>
          </a:prstGeom>
          <a:noFill/>
        </p:spPr>
      </p:pic>
      <p:sp>
        <p:nvSpPr>
          <p:cNvPr id="15" name="Текст 5"/>
          <p:cNvSpPr txBox="1">
            <a:spLocks/>
          </p:cNvSpPr>
          <p:nvPr/>
        </p:nvSpPr>
        <p:spPr>
          <a:xfrm>
            <a:off x="260519" y="6042992"/>
            <a:ext cx="3324194" cy="477077"/>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sz="1600" dirty="0" smtClean="0"/>
              <a:t>Жизненный цикл цветка</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КТО ВЫ ТАКОЙ?</a:t>
            </a:r>
            <a:endParaRPr lang="ru-RU" dirty="0"/>
          </a:p>
        </p:txBody>
      </p:sp>
      <p:sp>
        <p:nvSpPr>
          <p:cNvPr id="3" name="Содержимое 2"/>
          <p:cNvSpPr>
            <a:spLocks noGrp="1"/>
          </p:cNvSpPr>
          <p:nvPr>
            <p:ph idx="1"/>
          </p:nvPr>
        </p:nvSpPr>
        <p:spPr/>
        <p:txBody>
          <a:bodyPr/>
          <a:lstStyle/>
          <a:p>
            <a:r>
              <a:rPr lang="ru-RU" dirty="0" smtClean="0"/>
              <a:t>Еще во времена Пифагора были известны способы превращения больших чисел в элементарные от одного, двух, трех и так далее до девяти. Самый простой способ заключается в том, что складываются все цифры большого числа. Если в итоге получается цифра 10 или больше, складываются и эти цифры. Так повторяется до получения однозначного числа.</a:t>
            </a:r>
            <a:endParaRPr lang="ru-RU" dirty="0"/>
          </a:p>
        </p:txBody>
      </p:sp>
      <p:pic>
        <p:nvPicPr>
          <p:cNvPr id="29698" name="Picture 2" descr="http://thenews.by/wp-content/uploads/2015/12/maxresdefault3.jpg"/>
          <p:cNvPicPr>
            <a:picLocks noChangeAspect="1" noChangeArrowheads="1"/>
          </p:cNvPicPr>
          <p:nvPr/>
        </p:nvPicPr>
        <p:blipFill>
          <a:blip r:embed="rId2"/>
          <a:srcRect l="5415" t="33333" r="80791"/>
          <a:stretch>
            <a:fillRect/>
          </a:stretch>
        </p:blipFill>
        <p:spPr bwMode="auto">
          <a:xfrm>
            <a:off x="346842" y="0"/>
            <a:ext cx="2522482"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КТО ВЫ ТАКОЙ?</a:t>
            </a:r>
            <a:endParaRPr lang="ru-RU" dirty="0"/>
          </a:p>
        </p:txBody>
      </p:sp>
      <p:sp>
        <p:nvSpPr>
          <p:cNvPr id="3" name="Содержимое 2"/>
          <p:cNvSpPr>
            <a:spLocks noGrp="1"/>
          </p:cNvSpPr>
          <p:nvPr>
            <p:ph idx="1"/>
          </p:nvPr>
        </p:nvSpPr>
        <p:spPr/>
        <p:txBody>
          <a:bodyPr/>
          <a:lstStyle/>
          <a:p>
            <a:r>
              <a:rPr lang="ru-RU" dirty="0" smtClean="0"/>
              <a:t>Для каждого из нас важно знать его </a:t>
            </a:r>
            <a:r>
              <a:rPr lang="ru-RU" dirty="0" err="1" smtClean="0"/>
              <a:t>нумерологическое</a:t>
            </a:r>
            <a:r>
              <a:rPr lang="ru-RU" dirty="0" smtClean="0"/>
              <a:t> число рождения. Это позволит определить, какими психическими свойствами наделила природа нашу личность. Сделать это несложно. Необходимо лишь все цифры, соответствующие дате рождения, складывать до тех пор (как уже говорилось), пока не получится натуральное число от 1 до 9.</a:t>
            </a:r>
          </a:p>
          <a:p>
            <a:endParaRPr lang="ru-RU" dirty="0"/>
          </a:p>
        </p:txBody>
      </p:sp>
      <p:pic>
        <p:nvPicPr>
          <p:cNvPr id="28674" name="Picture 2" descr="http://st.depositphotos.com/1947689/1885/v/950/depositphotos_18851725-Numbers-seamless-multicolor-background.jpg"/>
          <p:cNvPicPr>
            <a:picLocks noChangeAspect="1" noChangeArrowheads="1"/>
          </p:cNvPicPr>
          <p:nvPr/>
        </p:nvPicPr>
        <p:blipFill>
          <a:blip r:embed="rId2"/>
          <a:srcRect r="2764"/>
          <a:stretch>
            <a:fillRect/>
          </a:stretch>
        </p:blipFill>
        <p:spPr bwMode="auto">
          <a:xfrm>
            <a:off x="208585" y="-15766"/>
            <a:ext cx="2644974"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КТО ВЫ ТАКОЙ?</a:t>
            </a:r>
            <a:endParaRPr lang="ru-RU" dirty="0"/>
          </a:p>
        </p:txBody>
      </p:sp>
      <p:sp>
        <p:nvSpPr>
          <p:cNvPr id="5" name="Содержимое 4"/>
          <p:cNvSpPr>
            <a:spLocks noGrp="1"/>
          </p:cNvSpPr>
          <p:nvPr>
            <p:ph idx="1"/>
          </p:nvPr>
        </p:nvSpPr>
        <p:spPr/>
        <p:txBody>
          <a:bodyPr/>
          <a:lstStyle/>
          <a:p>
            <a:r>
              <a:rPr lang="ru-RU" dirty="0" smtClean="0"/>
              <a:t>Скажем, дата вашего рождения 13.05.1983. Первое сложение: 1+3+0+5+1+9ч-8+3=30. Второе сложение: 3+0 =3. Таким образом, ч</a:t>
            </a:r>
          </a:p>
          <a:p>
            <a:r>
              <a:rPr lang="ru-RU" dirty="0" smtClean="0"/>
              <a:t>Зная ее, по специальной таблице, составленной </a:t>
            </a:r>
            <a:r>
              <a:rPr lang="ru-RU" dirty="0" err="1" smtClean="0"/>
              <a:t>нумерологами</a:t>
            </a:r>
            <a:r>
              <a:rPr lang="ru-RU" dirty="0" smtClean="0"/>
              <a:t>, можно узнать характеристику человека, родившегося 13 мая 1983 года. Согласно таблице, люди с числом рождения 3 отличаются энергией и талантами. Они дисциплинированны и, как правило, добиваются той цели, которую поставили перед собой, обладают лидерскими качествами. Числом вашего рождения будет цифра 3.</a:t>
            </a:r>
            <a:endParaRPr lang="ru-RU" dirty="0"/>
          </a:p>
        </p:txBody>
      </p:sp>
      <p:pic>
        <p:nvPicPr>
          <p:cNvPr id="27650" name="Picture 2" descr="http://licvoli.com/wp-content/uploads/2016/01/datar-e1453754571965.jpg"/>
          <p:cNvPicPr>
            <a:picLocks noChangeAspect="1" noChangeArrowheads="1"/>
          </p:cNvPicPr>
          <p:nvPr/>
        </p:nvPicPr>
        <p:blipFill>
          <a:blip r:embed="rId2"/>
          <a:srcRect/>
          <a:stretch>
            <a:fillRect/>
          </a:stretch>
        </p:blipFill>
        <p:spPr bwMode="auto">
          <a:xfrm>
            <a:off x="8292410" y="3497538"/>
            <a:ext cx="2819400" cy="2571751"/>
          </a:xfrm>
          <a:prstGeom prst="rect">
            <a:avLst/>
          </a:prstGeom>
          <a:noFill/>
        </p:spPr>
      </p:pic>
      <p:pic>
        <p:nvPicPr>
          <p:cNvPr id="27652" name="Picture 4" descr="http://tvoyadata.ru/wp-content/uploads/2015/11/990e94f93c11d59b0b21.jpg"/>
          <p:cNvPicPr>
            <a:picLocks noChangeAspect="1" noChangeArrowheads="1"/>
          </p:cNvPicPr>
          <p:nvPr/>
        </p:nvPicPr>
        <p:blipFill>
          <a:blip r:embed="rId3"/>
          <a:srcRect/>
          <a:stretch>
            <a:fillRect/>
          </a:stretch>
        </p:blipFill>
        <p:spPr bwMode="auto">
          <a:xfrm>
            <a:off x="3262326" y="4108268"/>
            <a:ext cx="3779919" cy="2517720"/>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ПОСЛОВИЦЫ И ПОГОВОРКИ С ЧИСЛАМИ</a:t>
            </a:r>
            <a:endParaRPr lang="ru-RU" dirty="0"/>
          </a:p>
        </p:txBody>
      </p:sp>
      <p:sp>
        <p:nvSpPr>
          <p:cNvPr id="6" name="Содержимое 5"/>
          <p:cNvSpPr>
            <a:spLocks noGrp="1"/>
          </p:cNvSpPr>
          <p:nvPr>
            <p:ph idx="1"/>
          </p:nvPr>
        </p:nvSpPr>
        <p:spPr>
          <a:xfrm>
            <a:off x="3024166" y="2285992"/>
            <a:ext cx="8770571" cy="4080132"/>
          </a:xfrm>
        </p:spPr>
        <p:txBody>
          <a:bodyPr numCol="2">
            <a:noAutofit/>
          </a:bodyPr>
          <a:lstStyle/>
          <a:p>
            <a:r>
              <a:rPr lang="ru-RU" sz="1600" dirty="0" smtClean="0"/>
              <a:t>Обещанного три года ждут.</a:t>
            </a:r>
          </a:p>
          <a:p>
            <a:r>
              <a:rPr lang="ru-RU" sz="1600" dirty="0" smtClean="0"/>
              <a:t>Хвастуну цена - три копейки.</a:t>
            </a:r>
          </a:p>
          <a:p>
            <a:r>
              <a:rPr lang="ru-RU" sz="1600" dirty="0" smtClean="0"/>
              <a:t>Не узнавай друга в три дня - узнавай в три года.</a:t>
            </a:r>
          </a:p>
          <a:p>
            <a:r>
              <a:rPr lang="ru-RU" sz="1600" dirty="0" smtClean="0"/>
              <a:t>Чтобы научиться трудолюбию, нужно три года, чтобы научиться лени - только три дня.</a:t>
            </a:r>
          </a:p>
          <a:p>
            <a:r>
              <a:rPr lang="ru-RU" sz="1600" dirty="0" smtClean="0"/>
              <a:t>Заблудиться в трех соснах.</a:t>
            </a:r>
          </a:p>
          <a:p>
            <a:r>
              <a:rPr lang="ru-RU" sz="1600" dirty="0" smtClean="0"/>
              <a:t>Из третьих уст, из третьих рук.</a:t>
            </a:r>
          </a:p>
          <a:p>
            <a:r>
              <a:rPr lang="ru-RU" sz="1600" dirty="0" smtClean="0"/>
              <a:t>От горшка три вершка.</a:t>
            </a:r>
          </a:p>
          <a:p>
            <a:r>
              <a:rPr lang="ru-RU" sz="1600" dirty="0" smtClean="0"/>
              <a:t>С три короба. Третьего дня.</a:t>
            </a:r>
          </a:p>
          <a:p>
            <a:r>
              <a:rPr lang="ru-RU" sz="1600" dirty="0" smtClean="0"/>
              <a:t>Плакать в три ручья. Три грации.</a:t>
            </a:r>
          </a:p>
          <a:p>
            <a:r>
              <a:rPr lang="ru-RU" sz="1600" dirty="0" smtClean="0"/>
              <a:t>Три кита.</a:t>
            </a:r>
          </a:p>
          <a:p>
            <a:r>
              <a:rPr lang="ru-RU" sz="1600" dirty="0" smtClean="0"/>
              <a:t>Три года скачи - ни до какого государства не доскачешь.</a:t>
            </a:r>
          </a:p>
          <a:p>
            <a:r>
              <a:rPr lang="ru-RU" sz="1600" dirty="0" smtClean="0"/>
              <a:t>В году двенадцать месяцев, и в каждом - свои ягоды. </a:t>
            </a:r>
          </a:p>
          <a:p>
            <a:r>
              <a:rPr lang="ru-RU" sz="1600" dirty="0" smtClean="0"/>
              <a:t>Правда двенадцать цепей разорвет. </a:t>
            </a:r>
          </a:p>
          <a:p>
            <a:r>
              <a:rPr lang="ru-RU" sz="1600" dirty="0" smtClean="0"/>
              <a:t>Одного воробья на двенадцать блюд не разложишь.</a:t>
            </a:r>
          </a:p>
          <a:p>
            <a:r>
              <a:rPr lang="ru-RU" sz="1600" dirty="0" smtClean="0"/>
              <a:t> Вашего брата по тринадцати на дюжину кладут, да и то не берут.</a:t>
            </a:r>
          </a:p>
          <a:p>
            <a:r>
              <a:rPr lang="ru-RU" sz="1600" dirty="0" smtClean="0"/>
              <a:t>Тринадцатый гость под стол.</a:t>
            </a:r>
            <a:endParaRPr lang="ru-RU" sz="1600" dirty="0"/>
          </a:p>
        </p:txBody>
      </p:sp>
      <p:pic>
        <p:nvPicPr>
          <p:cNvPr id="1026" name="Picture 2" descr="D:\________саит 2017\9_0\9_0\files\uchashimsia\konkursy\17-18\magii_chisel\темп.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32"/>
            <a:ext cx="2952750" cy="203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ИСПОЛЬЗУЕМЫЕ ИСТОЧНИКИ:</a:t>
            </a:r>
            <a:endParaRPr lang="ru-RU" dirty="0"/>
          </a:p>
        </p:txBody>
      </p:sp>
      <p:sp>
        <p:nvSpPr>
          <p:cNvPr id="3" name="Содержимое 2"/>
          <p:cNvSpPr>
            <a:spLocks noGrp="1"/>
          </p:cNvSpPr>
          <p:nvPr>
            <p:ph idx="1"/>
          </p:nvPr>
        </p:nvSpPr>
        <p:spPr/>
        <p:txBody>
          <a:bodyPr/>
          <a:lstStyle/>
          <a:p>
            <a:r>
              <a:rPr lang="en-US" dirty="0" smtClean="0">
                <a:hlinkClick r:id="rId2"/>
              </a:rPr>
              <a:t>http://www.e-reading.club/chapter.php/1016990/24/Olshevskaya_-_Numerologiya._Vse_chisla_vashey_sudby.html</a:t>
            </a:r>
            <a:endParaRPr lang="ru-RU" dirty="0" smtClean="0"/>
          </a:p>
          <a:p>
            <a:r>
              <a:rPr lang="en-US" dirty="0" smtClean="0">
                <a:hlinkClick r:id="rId3"/>
              </a:rPr>
              <a:t>http://www.astromeridian.ru/pythagorean.php</a:t>
            </a:r>
            <a:endParaRPr lang="ru-RU" dirty="0" smtClean="0"/>
          </a:p>
          <a:p>
            <a:r>
              <a:rPr lang="ru-RU" dirty="0" smtClean="0"/>
              <a:t>Журнал «Тайны ХХ века» № 13 2011 г.</a:t>
            </a:r>
          </a:p>
          <a:p>
            <a:endParaRPr lang="ru-RU"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738414" y="1857364"/>
            <a:ext cx="6648475" cy="2384239"/>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 ЗА ВНИМАНИЕ</a:t>
            </a:r>
            <a:endParaRPr lang="ru-RU"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4237" y="1425530"/>
            <a:ext cx="3227715" cy="1687924"/>
          </a:xfrm>
        </p:spPr>
        <p:txBody>
          <a:bodyPr/>
          <a:lstStyle/>
          <a:p>
            <a:r>
              <a:rPr lang="ru-RU" dirty="0" smtClean="0"/>
              <a:t>ШКОЛА ПИФАГОРА</a:t>
            </a:r>
            <a:endParaRPr lang="ru-RU" dirty="0"/>
          </a:p>
        </p:txBody>
      </p:sp>
      <p:sp>
        <p:nvSpPr>
          <p:cNvPr id="3" name="Содержимое 2"/>
          <p:cNvSpPr>
            <a:spLocks noGrp="1"/>
          </p:cNvSpPr>
          <p:nvPr>
            <p:ph idx="1"/>
          </p:nvPr>
        </p:nvSpPr>
        <p:spPr/>
        <p:txBody>
          <a:bodyPr>
            <a:normAutofit/>
          </a:bodyPr>
          <a:lstStyle/>
          <a:p>
            <a:r>
              <a:rPr lang="ru-RU" dirty="0" smtClean="0"/>
              <a:t>Первым, кто задумался над магическим смыслом чисел, был знаменитый математик и философ Пифагор, живший около двух с половиной тысяч лет назад. Этот древнегреческий мудрец основал свою - пифагорейскую - школу, в которой каждому числу приписывались конкретные свойства и смысл.</a:t>
            </a:r>
          </a:p>
          <a:p>
            <a:r>
              <a:rPr lang="ru-RU" dirty="0" smtClean="0"/>
              <a:t>Пифагор утверждал: «В природе все измеряется, все подчиняется числу. В числе - сущность всех вещей. Познать мир, его строение, его закономерности - это значит познать управляющие миром числа. Их властную силу можно видеть во всех человеческих занятиях, искусствах и ремеслах. Не материя, а число - начало и основа всех вещей».</a:t>
            </a:r>
            <a:endParaRPr lang="ru-RU" dirty="0"/>
          </a:p>
        </p:txBody>
      </p:sp>
      <p:pic>
        <p:nvPicPr>
          <p:cNvPr id="2050" name="Picture 2" descr="http://fb.ru/misc/i/gallery/10682/321674.jpg"/>
          <p:cNvPicPr>
            <a:picLocks noChangeAspect="1" noChangeArrowheads="1"/>
          </p:cNvPicPr>
          <p:nvPr/>
        </p:nvPicPr>
        <p:blipFill>
          <a:blip r:embed="rId2"/>
          <a:srcRect/>
          <a:stretch>
            <a:fillRect/>
          </a:stretch>
        </p:blipFill>
        <p:spPr bwMode="auto">
          <a:xfrm>
            <a:off x="8400256" y="3068960"/>
            <a:ext cx="2521119" cy="3174274"/>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ШКОЛА ПИФАГОРА</a:t>
            </a:r>
            <a:endParaRPr lang="ru-RU" dirty="0"/>
          </a:p>
        </p:txBody>
      </p:sp>
      <p:sp>
        <p:nvSpPr>
          <p:cNvPr id="3" name="Содержимое 2"/>
          <p:cNvSpPr>
            <a:spLocks noGrp="1"/>
          </p:cNvSpPr>
          <p:nvPr>
            <p:ph idx="1"/>
          </p:nvPr>
        </p:nvSpPr>
        <p:spPr/>
        <p:txBody>
          <a:bodyPr/>
          <a:lstStyle/>
          <a:p>
            <a:r>
              <a:rPr lang="ru-RU" dirty="0" smtClean="0"/>
              <a:t>Пифагор и его ученики разделили цифры на четные и нечетные и рассматривали их от одного до девяти, поскольку эти числа - исходные. Четные, считалось, несут мужское начало, нечетные - женское. Единицу пифагорейцы называли «матерью чисел» и основой мироздания. В двойке видели противоречие, раздвоенность, разделение. Тройке отводилось место «символа живого мира». И так по всем первым числам, до девятки включительно. Все они играли свою собственную роль.</a:t>
            </a:r>
          </a:p>
          <a:p>
            <a:endParaRPr lang="ru-RU" dirty="0"/>
          </a:p>
        </p:txBody>
      </p:sp>
      <p:pic>
        <p:nvPicPr>
          <p:cNvPr id="18434" name="Picture 2" descr="http://mega-u.ru/sites/default/files/styles/large/public/magiya_cifr.jpg"/>
          <p:cNvPicPr>
            <a:picLocks noChangeAspect="1" noChangeArrowheads="1"/>
          </p:cNvPicPr>
          <p:nvPr/>
        </p:nvPicPr>
        <p:blipFill>
          <a:blip r:embed="rId2"/>
          <a:srcRect l="5093" r="68365"/>
          <a:stretch>
            <a:fillRect/>
          </a:stretch>
        </p:blipFill>
        <p:spPr bwMode="auto">
          <a:xfrm>
            <a:off x="452398" y="0"/>
            <a:ext cx="2357454"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КВАДРАТ ПИФАГОРА</a:t>
            </a:r>
            <a:endParaRPr lang="ru-RU" dirty="0"/>
          </a:p>
        </p:txBody>
      </p:sp>
      <p:graphicFrame>
        <p:nvGraphicFramePr>
          <p:cNvPr id="4" name="Содержимое 3"/>
          <p:cNvGraphicFramePr>
            <a:graphicFrameLocks noGrp="1"/>
          </p:cNvGraphicFramePr>
          <p:nvPr>
            <p:ph idx="1"/>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ЦИФРА 0</a:t>
            </a:r>
            <a:endParaRPr lang="ru-RU" dirty="0"/>
          </a:p>
        </p:txBody>
      </p:sp>
      <p:sp>
        <p:nvSpPr>
          <p:cNvPr id="5" name="Содержимое 4"/>
          <p:cNvSpPr>
            <a:spLocks noGrp="1"/>
          </p:cNvSpPr>
          <p:nvPr>
            <p:ph idx="1"/>
          </p:nvPr>
        </p:nvSpPr>
        <p:spPr/>
        <p:txBody>
          <a:bodyPr>
            <a:normAutofit fontScale="92500" lnSpcReduction="10000"/>
          </a:bodyPr>
          <a:lstStyle/>
          <a:p>
            <a:r>
              <a:rPr lang="ru-RU" sz="2400" dirty="0" smtClean="0"/>
              <a:t>Пифагор рассматривал знак 0 как прародителя единицы, содержащего в себе все сущее. Ноль - это пустота, тайна, ничто - но также и вечность, абсолют или сущность действительности, всеобщность, потенция, порождающий промеж</a:t>
            </a:r>
          </a:p>
          <a:p>
            <a:r>
              <a:rPr lang="ru-RU" sz="2400" dirty="0" smtClean="0"/>
              <a:t>Оно означает, что не только каждое нарастание времени есть часть большего нарастания до самой бесконечно продолжительной длительности, вмещаемой человеческим рассудком, но также, что ни одна проявленная вещь не может быть рассматриваема иначе как часть Целого; вся совокупность, будучи Единой, Проявленной Вселенной, исходящей из </a:t>
            </a:r>
            <a:r>
              <a:rPr lang="ru-RU" sz="2400" dirty="0" err="1" smtClean="0"/>
              <a:t>Непроявленного</a:t>
            </a:r>
            <a:r>
              <a:rPr lang="ru-RU" sz="2400" dirty="0" smtClean="0"/>
              <a:t> или Абсолюта называемого He-Бытием или He-Числом для отличия ег0 от Бытия или Единого Числа уток времени.</a:t>
            </a:r>
            <a:endParaRPr lang="ru-RU" sz="2400" dirty="0"/>
          </a:p>
        </p:txBody>
      </p:sp>
      <p:pic>
        <p:nvPicPr>
          <p:cNvPr id="33796" name="Picture 4" descr="http://citycelebrity.ru/userfiles/NGC2818.jpg"/>
          <p:cNvPicPr>
            <a:picLocks noChangeAspect="1" noChangeArrowheads="1"/>
          </p:cNvPicPr>
          <p:nvPr/>
        </p:nvPicPr>
        <p:blipFill>
          <a:blip r:embed="rId2"/>
          <a:srcRect/>
          <a:stretch>
            <a:fillRect/>
          </a:stretch>
        </p:blipFill>
        <p:spPr bwMode="auto">
          <a:xfrm>
            <a:off x="8239140" y="357166"/>
            <a:ext cx="3499945" cy="2065798"/>
          </a:xfrm>
          <a:prstGeom prst="rect">
            <a:avLst/>
          </a:prstGeom>
          <a:noFill/>
        </p:spPr>
      </p:pic>
      <p:pic>
        <p:nvPicPr>
          <p:cNvPr id="33798" name="Picture 6" descr="http://roza2012.net.ua/wp-content/uploads/2014/12/%D0%92%D1%81%D0%B5%D0%BB%D0%B5%D0%BD%D0%BD%D0%B0%D1%8F.jpg"/>
          <p:cNvPicPr>
            <a:picLocks noChangeAspect="1" noChangeArrowheads="1"/>
          </p:cNvPicPr>
          <p:nvPr/>
        </p:nvPicPr>
        <p:blipFill>
          <a:blip r:embed="rId3"/>
          <a:srcRect/>
          <a:stretch>
            <a:fillRect/>
          </a:stretch>
        </p:blipFill>
        <p:spPr bwMode="auto">
          <a:xfrm>
            <a:off x="8239140" y="3500438"/>
            <a:ext cx="3507061" cy="2391432"/>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3454" y="0"/>
            <a:ext cx="3738546" cy="1687924"/>
          </a:xfrm>
        </p:spPr>
        <p:txBody>
          <a:bodyPr/>
          <a:lstStyle/>
          <a:p>
            <a:r>
              <a:rPr lang="ru-RU" dirty="0" smtClean="0"/>
              <a:t>ЦИФРА 1 (МОНАДА)</a:t>
            </a:r>
            <a:endParaRPr lang="ru-RU" dirty="0"/>
          </a:p>
        </p:txBody>
      </p:sp>
      <p:sp>
        <p:nvSpPr>
          <p:cNvPr id="3" name="Содержимое 2"/>
          <p:cNvSpPr>
            <a:spLocks noGrp="1"/>
          </p:cNvSpPr>
          <p:nvPr>
            <p:ph idx="1"/>
          </p:nvPr>
        </p:nvSpPr>
        <p:spPr/>
        <p:txBody>
          <a:bodyPr/>
          <a:lstStyle/>
          <a:p>
            <a:r>
              <a:rPr lang="ru-RU" dirty="0" smtClean="0"/>
              <a:t>Пифагорейцы считали, что число 1 представляет собой Верховного Бога, что оно содержит все и выводится из всего. Это центр, который находится везде, который неделим и необходим, так как не существует числа, в котором мы не найдем единицы.</a:t>
            </a:r>
          </a:p>
          <a:p>
            <a:r>
              <a:rPr lang="ru-RU" dirty="0" smtClean="0"/>
              <a:t>Монада символизировала число 1 и соответствовала Солнцу. Оно являлось началом, от которого строились остальные девять чисел. Если основой всех чисел является 1, то основой всей жизни является Монада. Это число символизировало все, что является творческим, индивидуальным и положительным.</a:t>
            </a:r>
            <a:endParaRPr lang="ru-RU" dirty="0"/>
          </a:p>
        </p:txBody>
      </p:sp>
      <p:pic>
        <p:nvPicPr>
          <p:cNvPr id="35842" name="Picture 2" descr="https://www.realmusic.ru/media/fotosession/2/77822/287145.jpg"/>
          <p:cNvPicPr>
            <a:picLocks noChangeAspect="1" noChangeArrowheads="1"/>
          </p:cNvPicPr>
          <p:nvPr/>
        </p:nvPicPr>
        <p:blipFill>
          <a:blip r:embed="rId2"/>
          <a:srcRect/>
          <a:stretch>
            <a:fillRect/>
          </a:stretch>
        </p:blipFill>
        <p:spPr bwMode="auto">
          <a:xfrm>
            <a:off x="8596330" y="1928802"/>
            <a:ext cx="2728935" cy="3214686"/>
          </a:xfrm>
          <a:prstGeom prst="rect">
            <a:avLst/>
          </a:prstGeom>
          <a:noFill/>
        </p:spPr>
      </p:pic>
      <p:sp>
        <p:nvSpPr>
          <p:cNvPr id="35844" name="AutoShape 4" descr="https://im0-tub-ru.yandex.net/i?id=f02c0fea12195c9ca011fbb48f793ced&amp;n=1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6" name="AutoShape 6" descr="https://im0-tub-ru.yandex.net/i?id=f02c0fea12195c9ca011fbb48f793ced&amp;n=1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48" name="Picture 8" descr="https://im0-tub-ru.yandex.net/i?id=f02c0fea12195c9ca011fbb48f793ced&amp;n=13"/>
          <p:cNvPicPr>
            <a:picLocks noChangeAspect="1" noChangeArrowheads="1"/>
          </p:cNvPicPr>
          <p:nvPr/>
        </p:nvPicPr>
        <p:blipFill>
          <a:blip r:embed="rId3"/>
          <a:srcRect t="14313" b="14122"/>
          <a:stretch>
            <a:fillRect/>
          </a:stretch>
        </p:blipFill>
        <p:spPr bwMode="auto">
          <a:xfrm>
            <a:off x="1952596" y="4714884"/>
            <a:ext cx="4572000" cy="1785950"/>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ЦИФРА 2 (ДУАДА)</a:t>
            </a:r>
            <a:endParaRPr lang="ru-RU" dirty="0"/>
          </a:p>
        </p:txBody>
      </p:sp>
      <p:sp>
        <p:nvSpPr>
          <p:cNvPr id="3" name="Содержимое 2"/>
          <p:cNvSpPr>
            <a:spLocks noGrp="1"/>
          </p:cNvSpPr>
          <p:nvPr>
            <p:ph idx="1"/>
          </p:nvPr>
        </p:nvSpPr>
        <p:spPr/>
        <p:txBody>
          <a:bodyPr>
            <a:normAutofit/>
          </a:bodyPr>
          <a:lstStyle/>
          <a:p>
            <a:r>
              <a:rPr lang="ru-RU" dirty="0" smtClean="0"/>
              <a:t>Некоторые </a:t>
            </a:r>
            <a:r>
              <a:rPr lang="ru-RU" dirty="0" err="1" smtClean="0"/>
              <a:t>нумерологи</a:t>
            </a:r>
            <a:r>
              <a:rPr lang="ru-RU" dirty="0" smtClean="0"/>
              <a:t> полагали, что число 2 символизирует Луну, но... имеет женские атрибуты (свойства) Солнца. "И исключительно поэтому,- пишет граф Луис </a:t>
            </a:r>
            <a:r>
              <a:rPr lang="ru-RU" dirty="0" err="1" smtClean="0"/>
              <a:t>Хамон</a:t>
            </a:r>
            <a:r>
              <a:rPr lang="ru-RU" dirty="0" smtClean="0"/>
              <a:t> (он же </a:t>
            </a:r>
            <a:r>
              <a:rPr lang="ru-RU" dirty="0" err="1" smtClean="0"/>
              <a:t>Хейро</a:t>
            </a:r>
            <a:r>
              <a:rPr lang="ru-RU" dirty="0" smtClean="0"/>
              <a:t>), великий </a:t>
            </a:r>
            <a:r>
              <a:rPr lang="ru-RU" dirty="0" err="1" smtClean="0"/>
              <a:t>каббалист</a:t>
            </a:r>
            <a:r>
              <a:rPr lang="ru-RU" dirty="0" smtClean="0"/>
              <a:t>, хиромант и </a:t>
            </a:r>
            <a:r>
              <a:rPr lang="ru-RU" dirty="0" err="1" smtClean="0"/>
              <a:t>нумеролог</a:t>
            </a:r>
            <a:r>
              <a:rPr lang="ru-RU" dirty="0" smtClean="0"/>
              <a:t> начала XX века,- вибрации числа 2 гармонируют и образуют хорошие сочетания, хотя люди с числом 1 и числом 2 являются крайне противоположными по характеру.</a:t>
            </a:r>
          </a:p>
          <a:p>
            <a:r>
              <a:rPr lang="ru-RU" dirty="0" smtClean="0"/>
              <a:t>Монаду, то есть объект, отражающий некую условную единицу, рассматривают двояко. Отображая свойства одного объекта, можно выделить правое и левое, верхнее и нижнее и т. д., отражая двойственность природы. Иногда парные свойства отображались достаточно наглядно.</a:t>
            </a:r>
            <a:endParaRPr lang="ru-RU" dirty="0"/>
          </a:p>
        </p:txBody>
      </p:sp>
      <p:pic>
        <p:nvPicPr>
          <p:cNvPr id="36866" name="Picture 2" descr="http://kak-sdelat-mne.ru/wp-content/uploads/2016/03/DUADA-min.jpg"/>
          <p:cNvPicPr>
            <a:picLocks noChangeAspect="1" noChangeArrowheads="1"/>
          </p:cNvPicPr>
          <p:nvPr/>
        </p:nvPicPr>
        <p:blipFill>
          <a:blip r:embed="rId2"/>
          <a:srcRect/>
          <a:stretch>
            <a:fillRect/>
          </a:stretch>
        </p:blipFill>
        <p:spPr bwMode="auto">
          <a:xfrm>
            <a:off x="8239140" y="3429000"/>
            <a:ext cx="3509957" cy="2381250"/>
          </a:xfrm>
          <a:prstGeom prst="rect">
            <a:avLst/>
          </a:prstGeom>
          <a:noFill/>
        </p:spPr>
      </p:pic>
      <p:pic>
        <p:nvPicPr>
          <p:cNvPr id="36868" name="Picture 4" descr="http://artillion.ru/upload/medialibrary/221/color%20cxem_001.jpg"/>
          <p:cNvPicPr>
            <a:picLocks noChangeAspect="1" noChangeArrowheads="1"/>
          </p:cNvPicPr>
          <p:nvPr/>
        </p:nvPicPr>
        <p:blipFill>
          <a:blip r:embed="rId3"/>
          <a:srcRect/>
          <a:stretch>
            <a:fillRect/>
          </a:stretch>
        </p:blipFill>
        <p:spPr bwMode="auto">
          <a:xfrm>
            <a:off x="2381224" y="4643446"/>
            <a:ext cx="3714776" cy="1928802"/>
          </a:xfrm>
          <a:prstGeom prst="rect">
            <a:avLst/>
          </a:prstGeom>
          <a:noFill/>
        </p:spPr>
      </p:pic>
      <p:sp>
        <p:nvSpPr>
          <p:cNvPr id="7" name="Текст 5"/>
          <p:cNvSpPr txBox="1">
            <a:spLocks/>
          </p:cNvSpPr>
          <p:nvPr/>
        </p:nvSpPr>
        <p:spPr>
          <a:xfrm>
            <a:off x="2238348" y="6365966"/>
            <a:ext cx="3855927" cy="492034"/>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lang="ru-RU" dirty="0" err="1" smtClean="0"/>
              <a:t>Попарное</a:t>
            </a:r>
            <a:r>
              <a:rPr lang="ru-RU" dirty="0" smtClean="0"/>
              <a:t> сочетание цветов</a:t>
            </a:r>
            <a:endParaRPr kumimoji="0" lang="ru-RU"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ЦИФРА 3</a:t>
            </a:r>
            <a:endParaRPr lang="ru-RU" dirty="0"/>
          </a:p>
        </p:txBody>
      </p:sp>
      <p:sp>
        <p:nvSpPr>
          <p:cNvPr id="5" name="Содержимое 4"/>
          <p:cNvSpPr>
            <a:spLocks noGrp="1"/>
          </p:cNvSpPr>
          <p:nvPr>
            <p:ph idx="1"/>
          </p:nvPr>
        </p:nvSpPr>
        <p:spPr/>
        <p:txBody>
          <a:bodyPr/>
          <a:lstStyle/>
          <a:p>
            <a:r>
              <a:rPr lang="ru-RU" dirty="0" smtClean="0"/>
              <a:t>На размышления о числе 3 наводит сама природа, в которой многие явления и понятия связаны именно с этой цифрой. Окружающий мир состоит из земли, воды и неба. Он - трехмерный. Тройственно и время, состоящее из прошлого, настоящего и будущего.</a:t>
            </a:r>
          </a:p>
          <a:p>
            <a:r>
              <a:rPr lang="ru-RU" dirty="0" smtClean="0"/>
              <a:t>В искусстве художники, писатели, режиссеры часто прибегают к идее троих друзей, богатырей и т.п.</a:t>
            </a:r>
          </a:p>
          <a:p>
            <a:r>
              <a:rPr lang="ru-RU" dirty="0" smtClean="0"/>
              <a:t>Не случайно число 3 всегда использовалось в магических обрядах. Как известно, заговоры и заклинания всегда произносятся трижды.</a:t>
            </a:r>
            <a:endParaRPr lang="ru-RU" dirty="0"/>
          </a:p>
        </p:txBody>
      </p:sp>
      <p:sp>
        <p:nvSpPr>
          <p:cNvPr id="6" name="Текст 5"/>
          <p:cNvSpPr>
            <a:spLocks noGrp="1"/>
          </p:cNvSpPr>
          <p:nvPr>
            <p:ph type="body" sz="half" idx="2"/>
          </p:nvPr>
        </p:nvSpPr>
        <p:spPr>
          <a:xfrm>
            <a:off x="8502614" y="5721532"/>
            <a:ext cx="3227715" cy="492034"/>
          </a:xfrm>
          <a:prstGeom prst="parallelogram">
            <a:avLst/>
          </a:prstGeo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ru-RU" dirty="0" smtClean="0"/>
              <a:t>«Три мушкетера»</a:t>
            </a:r>
            <a:endParaRPr lang="ru-RU" dirty="0"/>
          </a:p>
        </p:txBody>
      </p:sp>
      <p:pic>
        <p:nvPicPr>
          <p:cNvPr id="16386" name="Picture 2" descr="http://am1.dlstatic.ru/publication/photo_signature/image_10900.normal.jpeg"/>
          <p:cNvPicPr>
            <a:picLocks noChangeAspect="1" noChangeArrowheads="1"/>
          </p:cNvPicPr>
          <p:nvPr/>
        </p:nvPicPr>
        <p:blipFill>
          <a:blip r:embed="rId2"/>
          <a:srcRect/>
          <a:stretch>
            <a:fillRect/>
          </a:stretch>
        </p:blipFill>
        <p:spPr bwMode="auto">
          <a:xfrm>
            <a:off x="8385175" y="3272215"/>
            <a:ext cx="3632654" cy="2410127"/>
          </a:xfrm>
          <a:prstGeom prst="rect">
            <a:avLst/>
          </a:prstGeom>
          <a:noFill/>
        </p:spPr>
      </p:pic>
      <p:pic>
        <p:nvPicPr>
          <p:cNvPr id="16388" name="Picture 4" descr="https://ostmetal.info/wp-content/uploads/2009/08/800px-die_drei_bogatyr.jpg"/>
          <p:cNvPicPr>
            <a:picLocks noChangeAspect="1" noChangeArrowheads="1"/>
          </p:cNvPicPr>
          <p:nvPr/>
        </p:nvPicPr>
        <p:blipFill>
          <a:blip r:embed="rId3"/>
          <a:srcRect/>
          <a:stretch>
            <a:fillRect/>
          </a:stretch>
        </p:blipFill>
        <p:spPr bwMode="auto">
          <a:xfrm>
            <a:off x="4244250" y="3763046"/>
            <a:ext cx="3528151" cy="2337400"/>
          </a:xfrm>
          <a:prstGeom prst="rect">
            <a:avLst/>
          </a:prstGeom>
          <a:noFill/>
        </p:spPr>
      </p:pic>
      <p:sp>
        <p:nvSpPr>
          <p:cNvPr id="9" name="Текст 5"/>
          <p:cNvSpPr txBox="1">
            <a:spLocks/>
          </p:cNvSpPr>
          <p:nvPr/>
        </p:nvSpPr>
        <p:spPr>
          <a:xfrm>
            <a:off x="4292019" y="6148253"/>
            <a:ext cx="3227715" cy="492034"/>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kumimoji="0" lang="ru-RU" sz="1600" b="0" i="0" u="none" strike="noStrike" kern="1200" cap="none" spc="0" normalizeH="0" baseline="0" noProof="0" dirty="0" smtClean="0">
                <a:ln>
                  <a:noFill/>
                </a:ln>
                <a:solidFill>
                  <a:schemeClr val="lt1"/>
                </a:solidFill>
                <a:effectLst/>
                <a:uLnTx/>
                <a:uFillTx/>
                <a:latin typeface="+mn-lt"/>
                <a:ea typeface="+mn-ea"/>
                <a:cs typeface="+mn-cs"/>
              </a:rPr>
              <a:t>«Три богатыря»</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pic>
        <p:nvPicPr>
          <p:cNvPr id="16390" name="Picture 6" descr="http://www.s.056.ua/section/newsInText/upload/images/news/intext/000/002/581/porosatae_large5971f88fbc02c.gif"/>
          <p:cNvPicPr>
            <a:picLocks noChangeAspect="1" noChangeArrowheads="1"/>
          </p:cNvPicPr>
          <p:nvPr/>
        </p:nvPicPr>
        <p:blipFill>
          <a:blip r:embed="rId4"/>
          <a:srcRect t="7742" b="16975"/>
          <a:stretch>
            <a:fillRect/>
          </a:stretch>
        </p:blipFill>
        <p:spPr bwMode="auto">
          <a:xfrm>
            <a:off x="1096101" y="4143852"/>
            <a:ext cx="1999797" cy="2008755"/>
          </a:xfrm>
          <a:prstGeom prst="rect">
            <a:avLst/>
          </a:prstGeom>
          <a:noFill/>
        </p:spPr>
      </p:pic>
      <p:sp>
        <p:nvSpPr>
          <p:cNvPr id="11" name="Текст 5"/>
          <p:cNvSpPr txBox="1">
            <a:spLocks/>
          </p:cNvSpPr>
          <p:nvPr/>
        </p:nvSpPr>
        <p:spPr>
          <a:xfrm>
            <a:off x="525561" y="6183088"/>
            <a:ext cx="3227715" cy="492034"/>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11000"/>
              </a:lnSpc>
              <a:spcBef>
                <a:spcPts val="1400"/>
              </a:spcBef>
              <a:spcAft>
                <a:spcPts val="0"/>
              </a:spcAft>
              <a:buClrTx/>
              <a:buSzTx/>
              <a:buFont typeface="Corbel" panose="020B0503020204020204" pitchFamily="34" charset="0"/>
              <a:buNone/>
              <a:tabLst/>
              <a:defRPr/>
            </a:pPr>
            <a:r>
              <a:rPr kumimoji="0" lang="ru-RU" sz="1600" b="0" i="0" u="none" strike="noStrike" kern="1200" cap="none" spc="0" normalizeH="0" baseline="0" noProof="0" dirty="0" smtClean="0">
                <a:ln>
                  <a:noFill/>
                </a:ln>
                <a:solidFill>
                  <a:schemeClr val="lt1"/>
                </a:solidFill>
                <a:effectLst/>
                <a:uLnTx/>
                <a:uFillTx/>
                <a:latin typeface="+mn-lt"/>
                <a:ea typeface="+mn-ea"/>
                <a:cs typeface="+mn-cs"/>
              </a:rPr>
              <a:t>«Три поросенка»</a:t>
            </a:r>
            <a:endParaRPr kumimoji="0" lang="ru-RU" sz="16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TF10001027</Template>
  <TotalTime>388</TotalTime>
  <Words>2590</Words>
  <Application>Microsoft Office PowerPoint</Application>
  <PresentationFormat>Произвольный</PresentationFormat>
  <Paragraphs>132</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Feathered</vt:lpstr>
      <vt:lpstr>ЧИСЛА ПРАВЯТ МИРОМ </vt:lpstr>
      <vt:lpstr>ВВЕДЕНИЕ</vt:lpstr>
      <vt:lpstr>ШКОЛА ПИФАГОРА</vt:lpstr>
      <vt:lpstr>ШКОЛА ПИФАГОРА</vt:lpstr>
      <vt:lpstr>КВАДРАТ ПИФАГОРА</vt:lpstr>
      <vt:lpstr>ЦИФРА 0</vt:lpstr>
      <vt:lpstr>ЦИФРА 1 (МОНАДА)</vt:lpstr>
      <vt:lpstr>ЦИФРА 2 (ДУАДА)</vt:lpstr>
      <vt:lpstr>ЦИФРА 3</vt:lpstr>
      <vt:lpstr>ЦИФРА 4</vt:lpstr>
      <vt:lpstr>ЦИФРА 5</vt:lpstr>
      <vt:lpstr>ЦИФРА 6</vt:lpstr>
      <vt:lpstr>ЦИФРА 7</vt:lpstr>
      <vt:lpstr>ЦИФРА 9</vt:lpstr>
      <vt:lpstr>СТРАХ ОТ  ЦИФРЫ 11</vt:lpstr>
      <vt:lpstr>ЦИФРА 12</vt:lpstr>
      <vt:lpstr>ЦИФРА 13</vt:lpstr>
      <vt:lpstr>ЦИФРА 12</vt:lpstr>
      <vt:lpstr>ЭЗОТЕРИЧЕСКАЯ НАУКА</vt:lpstr>
      <vt:lpstr>ЭЗОТЕРИЧЕСКАЯ НАУКА</vt:lpstr>
      <vt:lpstr>ЭЗОТЕРИЧЕСКАЯ НАУКА</vt:lpstr>
      <vt:lpstr>ИСТОРИЯ НУМЕРОЛОГИИ</vt:lpstr>
      <vt:lpstr>ЧИСЛА И ЦИКЛЫ</vt:lpstr>
      <vt:lpstr>КТО ВЫ ТАКОЙ?</vt:lpstr>
      <vt:lpstr>КТО ВЫ ТАКОЙ?</vt:lpstr>
      <vt:lpstr>КТО ВЫ ТАКОЙ?</vt:lpstr>
      <vt:lpstr>ПОСЛОВИЦЫ И ПОГОВОРКИ С ЧИСЛАМИ</vt:lpstr>
      <vt:lpstr>ИСПОЛЬЗУЕМЫЕ ИСТОЧНИКИ: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КТС</cp:lastModifiedBy>
  <cp:revision>33</cp:revision>
  <dcterms:created xsi:type="dcterms:W3CDTF">2015-09-18T21:25:58Z</dcterms:created>
  <dcterms:modified xsi:type="dcterms:W3CDTF">2017-11-27T07:05:55Z</dcterms:modified>
</cp:coreProperties>
</file>